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1"/>
  </p:notesMasterIdLst>
  <p:sldIdLst>
    <p:sldId id="501" r:id="rId2"/>
    <p:sldId id="570" r:id="rId3"/>
    <p:sldId id="593" r:id="rId4"/>
    <p:sldId id="592" r:id="rId5"/>
    <p:sldId id="539" r:id="rId6"/>
    <p:sldId id="594" r:id="rId7"/>
    <p:sldId id="595" r:id="rId8"/>
    <p:sldId id="540" r:id="rId9"/>
    <p:sldId id="598" r:id="rId10"/>
    <p:sldId id="568" r:id="rId11"/>
    <p:sldId id="599" r:id="rId12"/>
    <p:sldId id="569" r:id="rId13"/>
    <p:sldId id="541" r:id="rId14"/>
    <p:sldId id="542" r:id="rId15"/>
    <p:sldId id="543" r:id="rId16"/>
    <p:sldId id="571" r:id="rId17"/>
    <p:sldId id="572" r:id="rId18"/>
    <p:sldId id="573" r:id="rId19"/>
    <p:sldId id="574" r:id="rId20"/>
    <p:sldId id="575" r:id="rId21"/>
    <p:sldId id="608" r:id="rId22"/>
    <p:sldId id="609" r:id="rId23"/>
    <p:sldId id="605" r:id="rId24"/>
    <p:sldId id="607" r:id="rId25"/>
    <p:sldId id="600" r:id="rId26"/>
    <p:sldId id="610" r:id="rId27"/>
    <p:sldId id="615" r:id="rId28"/>
    <p:sldId id="617" r:id="rId29"/>
    <p:sldId id="602" r:id="rId30"/>
    <p:sldId id="601" r:id="rId31"/>
    <p:sldId id="597" r:id="rId32"/>
    <p:sldId id="576" r:id="rId33"/>
    <p:sldId id="603" r:id="rId34"/>
    <p:sldId id="618" r:id="rId35"/>
    <p:sldId id="577" r:id="rId36"/>
    <p:sldId id="582" r:id="rId37"/>
    <p:sldId id="584" r:id="rId38"/>
    <p:sldId id="587" r:id="rId39"/>
    <p:sldId id="534" r:id="rId40"/>
  </p:sldIdLst>
  <p:sldSz cx="9144000" cy="6858000" type="screen4x3"/>
  <p:notesSz cx="6858000" cy="9144000"/>
  <p:defaultTextStyle>
    <a:defPPr>
      <a:defRPr lang="de-DE"/>
    </a:defPPr>
    <a:lvl1pPr algn="ctr" rtl="0" eaLnBrk="0" fontAlgn="base" hangingPunct="0">
      <a:lnSpc>
        <a:spcPct val="115000"/>
      </a:lnSpc>
      <a:spcBef>
        <a:spcPct val="30000"/>
      </a:spcBef>
      <a:spcAft>
        <a:spcPct val="0"/>
      </a:spcAft>
      <a:defRPr sz="1600" kern="1200">
        <a:solidFill>
          <a:schemeClr val="tx1"/>
        </a:solidFill>
        <a:latin typeface="Lucida Sans" pitchFamily="34" charset="0"/>
        <a:ea typeface="+mn-ea"/>
        <a:cs typeface="+mn-cs"/>
      </a:defRPr>
    </a:lvl1pPr>
    <a:lvl2pPr marL="457200" algn="ctr" rtl="0" eaLnBrk="0" fontAlgn="base" hangingPunct="0">
      <a:lnSpc>
        <a:spcPct val="115000"/>
      </a:lnSpc>
      <a:spcBef>
        <a:spcPct val="30000"/>
      </a:spcBef>
      <a:spcAft>
        <a:spcPct val="0"/>
      </a:spcAft>
      <a:defRPr sz="1600" kern="1200">
        <a:solidFill>
          <a:schemeClr val="tx1"/>
        </a:solidFill>
        <a:latin typeface="Lucida Sans" pitchFamily="34" charset="0"/>
        <a:ea typeface="+mn-ea"/>
        <a:cs typeface="+mn-cs"/>
      </a:defRPr>
    </a:lvl2pPr>
    <a:lvl3pPr marL="914400" algn="ctr" rtl="0" eaLnBrk="0" fontAlgn="base" hangingPunct="0">
      <a:lnSpc>
        <a:spcPct val="115000"/>
      </a:lnSpc>
      <a:spcBef>
        <a:spcPct val="30000"/>
      </a:spcBef>
      <a:spcAft>
        <a:spcPct val="0"/>
      </a:spcAft>
      <a:defRPr sz="1600" kern="1200">
        <a:solidFill>
          <a:schemeClr val="tx1"/>
        </a:solidFill>
        <a:latin typeface="Lucida Sans" pitchFamily="34" charset="0"/>
        <a:ea typeface="+mn-ea"/>
        <a:cs typeface="+mn-cs"/>
      </a:defRPr>
    </a:lvl3pPr>
    <a:lvl4pPr marL="1371600" algn="ctr" rtl="0" eaLnBrk="0" fontAlgn="base" hangingPunct="0">
      <a:lnSpc>
        <a:spcPct val="115000"/>
      </a:lnSpc>
      <a:spcBef>
        <a:spcPct val="30000"/>
      </a:spcBef>
      <a:spcAft>
        <a:spcPct val="0"/>
      </a:spcAft>
      <a:defRPr sz="1600" kern="1200">
        <a:solidFill>
          <a:schemeClr val="tx1"/>
        </a:solidFill>
        <a:latin typeface="Lucida Sans" pitchFamily="34" charset="0"/>
        <a:ea typeface="+mn-ea"/>
        <a:cs typeface="+mn-cs"/>
      </a:defRPr>
    </a:lvl4pPr>
    <a:lvl5pPr marL="1828800" algn="ctr" rtl="0" eaLnBrk="0" fontAlgn="base" hangingPunct="0">
      <a:lnSpc>
        <a:spcPct val="115000"/>
      </a:lnSpc>
      <a:spcBef>
        <a:spcPct val="30000"/>
      </a:spcBef>
      <a:spcAft>
        <a:spcPct val="0"/>
      </a:spcAft>
      <a:defRPr sz="1600" kern="1200">
        <a:solidFill>
          <a:schemeClr val="tx1"/>
        </a:solidFill>
        <a:latin typeface="Lucida Sans" pitchFamily="34" charset="0"/>
        <a:ea typeface="+mn-ea"/>
        <a:cs typeface="+mn-cs"/>
      </a:defRPr>
    </a:lvl5pPr>
    <a:lvl6pPr marL="2286000" algn="l" defTabSz="914400" rtl="0" eaLnBrk="1" latinLnBrk="0" hangingPunct="1">
      <a:defRPr sz="1600" kern="1200">
        <a:solidFill>
          <a:schemeClr val="tx1"/>
        </a:solidFill>
        <a:latin typeface="Lucida Sans" pitchFamily="34" charset="0"/>
        <a:ea typeface="+mn-ea"/>
        <a:cs typeface="+mn-cs"/>
      </a:defRPr>
    </a:lvl6pPr>
    <a:lvl7pPr marL="2743200" algn="l" defTabSz="914400" rtl="0" eaLnBrk="1" latinLnBrk="0" hangingPunct="1">
      <a:defRPr sz="1600" kern="1200">
        <a:solidFill>
          <a:schemeClr val="tx1"/>
        </a:solidFill>
        <a:latin typeface="Lucida Sans" pitchFamily="34" charset="0"/>
        <a:ea typeface="+mn-ea"/>
        <a:cs typeface="+mn-cs"/>
      </a:defRPr>
    </a:lvl7pPr>
    <a:lvl8pPr marL="3200400" algn="l" defTabSz="914400" rtl="0" eaLnBrk="1" latinLnBrk="0" hangingPunct="1">
      <a:defRPr sz="1600" kern="1200">
        <a:solidFill>
          <a:schemeClr val="tx1"/>
        </a:solidFill>
        <a:latin typeface="Lucida Sans" pitchFamily="34" charset="0"/>
        <a:ea typeface="+mn-ea"/>
        <a:cs typeface="+mn-cs"/>
      </a:defRPr>
    </a:lvl8pPr>
    <a:lvl9pPr marL="3657600" algn="l" defTabSz="914400" rtl="0" eaLnBrk="1" latinLnBrk="0" hangingPunct="1">
      <a:defRPr sz="1600" kern="1200">
        <a:solidFill>
          <a:schemeClr val="tx1"/>
        </a:solidFill>
        <a:latin typeface="Lucida Sans" pitchFamily="34" charset="0"/>
        <a:ea typeface="+mn-ea"/>
        <a:cs typeface="+mn-cs"/>
      </a:defRPr>
    </a:lvl9pPr>
  </p:defaultTextStyle>
  <p:extLst>
    <p:ext uri="{EFAFB233-063F-42B5-8137-9DF3F51BA10A}">
      <p15:sldGuideLst xmlns:p15="http://schemas.microsoft.com/office/powerpoint/2012/main">
        <p15:guide id="1" orient="horz" pos="2614">
          <p15:clr>
            <a:srgbClr val="A4A3A4"/>
          </p15:clr>
        </p15:guide>
        <p15:guide id="2" orient="horz" pos="3339">
          <p15:clr>
            <a:srgbClr val="A4A3A4"/>
          </p15:clr>
        </p15:guide>
        <p15:guide id="3" orient="horz" pos="867">
          <p15:clr>
            <a:srgbClr val="A4A3A4"/>
          </p15:clr>
        </p15:guide>
        <p15:guide id="4" pos="5284">
          <p15:clr>
            <a:srgbClr val="A4A3A4"/>
          </p15:clr>
        </p15:guide>
        <p15:guide id="5" pos="5602">
          <p15:clr>
            <a:srgbClr val="A4A3A4"/>
          </p15:clr>
        </p15:guide>
        <p15:guide id="6" pos="204">
          <p15:clr>
            <a:srgbClr val="A4A3A4"/>
          </p15:clr>
        </p15:guide>
        <p15:guide id="7" pos="2426">
          <p15:clr>
            <a:srgbClr val="A4A3A4"/>
          </p15:clr>
        </p15:guide>
        <p15:guide id="8" pos="295">
          <p15:clr>
            <a:srgbClr val="A4A3A4"/>
          </p15:clr>
        </p15:guide>
        <p15:guide id="9" pos="340">
          <p15:clr>
            <a:srgbClr val="A4A3A4"/>
          </p15:clr>
        </p15:guide>
        <p15:guide id="10" pos="3334">
          <p15:clr>
            <a:srgbClr val="A4A3A4"/>
          </p15:clr>
        </p15:guide>
        <p15:guide id="11" orient="horz" pos="1071">
          <p15:clr>
            <a:srgbClr val="A4A3A4"/>
          </p15:clr>
        </p15:guide>
        <p15:guide id="12" pos="564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6B7"/>
    <a:srgbClr val="5C5F53"/>
    <a:srgbClr val="000000"/>
    <a:srgbClr val="8D8F86"/>
    <a:srgbClr val="02AABB"/>
    <a:srgbClr val="13AABB"/>
    <a:srgbClr val="0195B3"/>
    <a:srgbClr val="5D5F53"/>
    <a:srgbClr val="00AABB"/>
    <a:srgbClr val="0091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9F1E30-F7D8-46ED-B632-E8F80E30E44B}" v="7" dt="2019-11-13T10:21:02.8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21" autoAdjust="0"/>
    <p:restoredTop sz="90314" autoAdjust="0"/>
  </p:normalViewPr>
  <p:slideViewPr>
    <p:cSldViewPr snapToObjects="1" showGuides="1">
      <p:cViewPr varScale="1">
        <p:scale>
          <a:sx n="89" d="100"/>
          <a:sy n="89" d="100"/>
        </p:scale>
        <p:origin x="1422" y="54"/>
      </p:cViewPr>
      <p:guideLst>
        <p:guide orient="horz" pos="2614"/>
        <p:guide orient="horz" pos="3339"/>
        <p:guide orient="horz" pos="867"/>
        <p:guide pos="5284"/>
        <p:guide pos="5602"/>
        <p:guide pos="204"/>
        <p:guide pos="2426"/>
        <p:guide pos="295"/>
        <p:guide pos="340"/>
        <p:guide pos="3334"/>
        <p:guide orient="horz" pos="1071"/>
        <p:guide pos="5647"/>
      </p:guideLst>
    </p:cSldViewPr>
  </p:slideViewPr>
  <p:notesTextViewPr>
    <p:cViewPr>
      <p:scale>
        <a:sx n="100" d="100"/>
        <a:sy n="100" d="100"/>
      </p:scale>
      <p:origin x="0" y="0"/>
    </p:cViewPr>
  </p:notesTextViewPr>
  <p:sorterViewPr>
    <p:cViewPr>
      <p:scale>
        <a:sx n="100" d="100"/>
        <a:sy n="100" d="100"/>
      </p:scale>
      <p:origin x="0" y="0"/>
    </p:cViewPr>
  </p:sorterViewPr>
  <p:notesViewPr>
    <p:cSldViewPr snapToObjects="1" showGuides="1">
      <p:cViewPr varScale="1">
        <p:scale>
          <a:sx n="71" d="100"/>
          <a:sy n="71" d="100"/>
        </p:scale>
        <p:origin x="-2952"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no Löffler" userId="bd5e2337-e491-4881-af4a-e2f1469325d2" providerId="ADAL" clId="{B59F1E30-F7D8-46ED-B632-E8F80E30E44B}"/>
    <pc:docChg chg="modSld modMainMaster">
      <pc:chgData name="Benno Löffler" userId="bd5e2337-e491-4881-af4a-e2f1469325d2" providerId="ADAL" clId="{B59F1E30-F7D8-46ED-B632-E8F80E30E44B}" dt="2019-11-13T10:21:02.802" v="7"/>
      <pc:docMkLst>
        <pc:docMk/>
      </pc:docMkLst>
      <pc:sldChg chg="addSp delSp modSp">
        <pc:chgData name="Benno Löffler" userId="bd5e2337-e491-4881-af4a-e2f1469325d2" providerId="ADAL" clId="{B59F1E30-F7D8-46ED-B632-E8F80E30E44B}" dt="2019-11-13T10:15:55.465" v="3" actId="207"/>
        <pc:sldMkLst>
          <pc:docMk/>
          <pc:sldMk cId="2926746299" sldId="501"/>
        </pc:sldMkLst>
        <pc:spChg chg="add mod">
          <ac:chgData name="Benno Löffler" userId="bd5e2337-e491-4881-af4a-e2f1469325d2" providerId="ADAL" clId="{B59F1E30-F7D8-46ED-B632-E8F80E30E44B}" dt="2019-11-13T10:15:55.465" v="3" actId="207"/>
          <ac:spMkLst>
            <pc:docMk/>
            <pc:sldMk cId="2926746299" sldId="501"/>
            <ac:spMk id="3" creationId="{968C5BF9-ED45-4C46-8FBD-98A615B734BA}"/>
          </ac:spMkLst>
        </pc:spChg>
        <pc:spChg chg="del">
          <ac:chgData name="Benno Löffler" userId="bd5e2337-e491-4881-af4a-e2f1469325d2" providerId="ADAL" clId="{B59F1E30-F7D8-46ED-B632-E8F80E30E44B}" dt="2019-11-13T10:14:44.109" v="0"/>
          <ac:spMkLst>
            <pc:docMk/>
            <pc:sldMk cId="2926746299" sldId="501"/>
            <ac:spMk id="14" creationId="{00000000-0000-0000-0000-000000000000}"/>
          </ac:spMkLst>
        </pc:spChg>
        <pc:picChg chg="add">
          <ac:chgData name="Benno Löffler" userId="bd5e2337-e491-4881-af4a-e2f1469325d2" providerId="ADAL" clId="{B59F1E30-F7D8-46ED-B632-E8F80E30E44B}" dt="2019-11-13T10:15:23.323" v="1"/>
          <ac:picMkLst>
            <pc:docMk/>
            <pc:sldMk cId="2926746299" sldId="501"/>
            <ac:picMk id="10" creationId="{D939A4B0-BC05-4245-B704-548BC4D014DB}"/>
          </ac:picMkLst>
        </pc:picChg>
      </pc:sldChg>
      <pc:sldMasterChg chg="addSp modSldLayout">
        <pc:chgData name="Benno Löffler" userId="bd5e2337-e491-4881-af4a-e2f1469325d2" providerId="ADAL" clId="{B59F1E30-F7D8-46ED-B632-E8F80E30E44B}" dt="2019-11-13T10:21:02.802" v="7"/>
        <pc:sldMasterMkLst>
          <pc:docMk/>
          <pc:sldMasterMk cId="0" sldId="2147483660"/>
        </pc:sldMasterMkLst>
        <pc:spChg chg="add">
          <ac:chgData name="Benno Löffler" userId="bd5e2337-e491-4881-af4a-e2f1469325d2" providerId="ADAL" clId="{B59F1E30-F7D8-46ED-B632-E8F80E30E44B}" dt="2019-11-13T10:21:02.802" v="7"/>
          <ac:spMkLst>
            <pc:docMk/>
            <pc:sldMasterMk cId="0" sldId="2147483660"/>
            <ac:spMk id="27" creationId="{319ECF15-7568-4597-BCB7-C0811A22F8CB}"/>
          </ac:spMkLst>
        </pc:spChg>
        <pc:picChg chg="add">
          <ac:chgData name="Benno Löffler" userId="bd5e2337-e491-4881-af4a-e2f1469325d2" providerId="ADAL" clId="{B59F1E30-F7D8-46ED-B632-E8F80E30E44B}" dt="2019-11-13T10:16:37.026" v="4"/>
          <ac:picMkLst>
            <pc:docMk/>
            <pc:sldMasterMk cId="0" sldId="2147483660"/>
            <ac:picMk id="26" creationId="{398F3F17-D1B7-43B5-9F6C-A64115976DE9}"/>
          </ac:picMkLst>
        </pc:picChg>
        <pc:sldLayoutChg chg="addSp">
          <pc:chgData name="Benno Löffler" userId="bd5e2337-e491-4881-af4a-e2f1469325d2" providerId="ADAL" clId="{B59F1E30-F7D8-46ED-B632-E8F80E30E44B}" dt="2019-11-13T10:17:18.888" v="5"/>
          <pc:sldLayoutMkLst>
            <pc:docMk/>
            <pc:sldMasterMk cId="0" sldId="2147483660"/>
            <pc:sldLayoutMk cId="812910239" sldId="2147483661"/>
          </pc:sldLayoutMkLst>
          <pc:spChg chg="add">
            <ac:chgData name="Benno Löffler" userId="bd5e2337-e491-4881-af4a-e2f1469325d2" providerId="ADAL" clId="{B59F1E30-F7D8-46ED-B632-E8F80E30E44B}" dt="2019-11-13T10:17:18.888" v="5"/>
            <ac:spMkLst>
              <pc:docMk/>
              <pc:sldMasterMk cId="0" sldId="2147483660"/>
              <pc:sldLayoutMk cId="812910239" sldId="2147483661"/>
              <ac:spMk id="2" creationId="{C5E6713E-E6AC-4B4E-9669-C9BE069FD1F4}"/>
            </ac:spMkLst>
          </pc:spChg>
        </pc:sldLayoutChg>
        <pc:sldLayoutChg chg="addSp">
          <pc:chgData name="Benno Löffler" userId="bd5e2337-e491-4881-af4a-e2f1469325d2" providerId="ADAL" clId="{B59F1E30-F7D8-46ED-B632-E8F80E30E44B}" dt="2019-11-13T10:17:52.913" v="6"/>
          <pc:sldLayoutMkLst>
            <pc:docMk/>
            <pc:sldMasterMk cId="0" sldId="2147483660"/>
            <pc:sldLayoutMk cId="2285629770" sldId="2147483662"/>
          </pc:sldLayoutMkLst>
          <pc:spChg chg="add">
            <ac:chgData name="Benno Löffler" userId="bd5e2337-e491-4881-af4a-e2f1469325d2" providerId="ADAL" clId="{B59F1E30-F7D8-46ED-B632-E8F80E30E44B}" dt="2019-11-13T10:17:52.913" v="6"/>
            <ac:spMkLst>
              <pc:docMk/>
              <pc:sldMasterMk cId="0" sldId="2147483660"/>
              <pc:sldLayoutMk cId="2285629770" sldId="2147483662"/>
              <ac:spMk id="4" creationId="{1F920790-CD02-4AA6-8C1A-2B4330E02089}"/>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lnSpc>
                <a:spcPct val="100000"/>
              </a:lnSpc>
              <a:spcBef>
                <a:spcPts val="0"/>
              </a:spcBef>
              <a:spcAft>
                <a:spcPts val="0"/>
              </a:spcAft>
              <a:defRPr sz="1200">
                <a:latin typeface="+mn-lt"/>
              </a:defRPr>
            </a:lvl1pPr>
          </a:lstStyle>
          <a:p>
            <a:pPr>
              <a:defRPr/>
            </a:pPr>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lnSpc>
                <a:spcPct val="100000"/>
              </a:lnSpc>
              <a:spcBef>
                <a:spcPts val="0"/>
              </a:spcBef>
              <a:spcAft>
                <a:spcPts val="0"/>
              </a:spcAft>
              <a:defRPr sz="1200">
                <a:latin typeface="+mn-lt"/>
              </a:defRPr>
            </a:lvl1pPr>
          </a:lstStyle>
          <a:p>
            <a:pPr>
              <a:defRPr/>
            </a:pPr>
            <a:fld id="{01953A05-40CE-468E-9488-436ED38F6A1D}" type="datetimeFigureOut">
              <a:rPr lang="de-DE"/>
              <a:pPr>
                <a:defRPr/>
              </a:pPr>
              <a:t>13.11.2019</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de-DE" noProof="0"/>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de-DE" noProof="0"/>
              <a:t>Textmasterformate durch Klicken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lnSpc>
                <a:spcPct val="100000"/>
              </a:lnSpc>
              <a:spcBef>
                <a:spcPts val="0"/>
              </a:spcBef>
              <a:spcAft>
                <a:spcPts val="0"/>
              </a:spcAft>
              <a:defRPr sz="1200">
                <a:latin typeface="+mn-lt"/>
              </a:defRPr>
            </a:lvl1pPr>
          </a:lstStyle>
          <a:p>
            <a:pPr>
              <a:defRPr/>
            </a:pPr>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1" fontAlgn="auto" hangingPunct="1">
              <a:lnSpc>
                <a:spcPct val="100000"/>
              </a:lnSpc>
              <a:spcBef>
                <a:spcPts val="0"/>
              </a:spcBef>
              <a:spcAft>
                <a:spcPts val="0"/>
              </a:spcAft>
              <a:defRPr sz="1200">
                <a:latin typeface="+mn-lt"/>
              </a:defRPr>
            </a:lvl1pPr>
          </a:lstStyle>
          <a:p>
            <a:pPr>
              <a:defRPr/>
            </a:pPr>
            <a:fld id="{D2DA2541-5547-4E73-8479-7E10A4074CA1}" type="slidenum">
              <a:rPr lang="de-DE"/>
              <a:pPr>
                <a:defRPr/>
              </a:pPr>
              <a:t>‹Nr.›</a:t>
            </a:fld>
            <a:endParaRPr lang="de-DE"/>
          </a:p>
        </p:txBody>
      </p:sp>
    </p:spTree>
    <p:extLst>
      <p:ext uri="{BB962C8B-B14F-4D97-AF65-F5344CB8AC3E}">
        <p14:creationId xmlns:p14="http://schemas.microsoft.com/office/powerpoint/2010/main" val="326866775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de.wikipedia.org/wiki/Feindbild" TargetMode="External"/><Relationship Id="rId13" Type="http://schemas.openxmlformats.org/officeDocument/2006/relationships/hyperlink" Target="https://de.wikipedia.org/wiki/Vertrauen" TargetMode="External"/><Relationship Id="rId3" Type="http://schemas.openxmlformats.org/officeDocument/2006/relationships/hyperlink" Target="https://de.wikipedia.org/w/index.php?title=Doppelbindungstheorie&amp;veaction=edit&amp;section=20" TargetMode="External"/><Relationship Id="rId7" Type="http://schemas.openxmlformats.org/officeDocument/2006/relationships/hyperlink" Target="https://de.wikipedia.org/wiki/Kognitive_Dissonanz" TargetMode="External"/><Relationship Id="rId12" Type="http://schemas.openxmlformats.org/officeDocument/2006/relationships/hyperlink" Target="https://de.wikipedia.org/wiki/Soziale_Beziehung"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de.wikipedia.org/wiki/Wertvorstellung" TargetMode="External"/><Relationship Id="rId11" Type="http://schemas.openxmlformats.org/officeDocument/2006/relationships/hyperlink" Target="https://de.wikipedia.org/wiki/Macht" TargetMode="External"/><Relationship Id="rId5" Type="http://schemas.openxmlformats.org/officeDocument/2006/relationships/hyperlink" Target="https://de.wikipedia.org/wiki/Verhaltensmuster" TargetMode="External"/><Relationship Id="rId10" Type="http://schemas.openxmlformats.org/officeDocument/2006/relationships/hyperlink" Target="https://de.wikipedia.org/wiki/Selbstvertrauen" TargetMode="External"/><Relationship Id="rId4" Type="http://schemas.openxmlformats.org/officeDocument/2006/relationships/hyperlink" Target="https://de.wikipedia.org/w/index.php?title=Doppelbindungstheorie&amp;action=edit&amp;section=20" TargetMode="External"/><Relationship Id="rId9" Type="http://schemas.openxmlformats.org/officeDocument/2006/relationships/hyperlink" Target="https://de.wikipedia.org/wiki/Integrit%C3%A4t_(Ethik)"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Folienbildplatzhalt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19"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latin typeface="Arial" charset="0"/>
              <a:ea typeface="ＭＳ Ｐゴシック" pitchFamily="34" charset="-128"/>
            </a:endParaRPr>
          </a:p>
        </p:txBody>
      </p:sp>
      <p:sp>
        <p:nvSpPr>
          <p:cNvPr id="8196" name="Foliennummernplatzhalt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4161A64-0C70-443D-91F7-BA7715B83B22}" type="slidenum">
              <a:rPr lang="de-DE" smtClean="0">
                <a:ea typeface="ＭＳ Ｐゴシック" pitchFamily="34" charset="-128"/>
              </a:rPr>
              <a:pPr fontAlgn="base">
                <a:spcBef>
                  <a:spcPct val="0"/>
                </a:spcBef>
                <a:spcAft>
                  <a:spcPct val="0"/>
                </a:spcAft>
                <a:defRPr/>
              </a:pPr>
              <a:t>1</a:t>
            </a:fld>
            <a:endParaRPr lang="de-DE">
              <a:ea typeface="ＭＳ Ｐゴシック" pitchFamily="34" charset="-128"/>
            </a:endParaRPr>
          </a:p>
        </p:txBody>
      </p:sp>
    </p:spTree>
    <p:extLst>
      <p:ext uri="{BB962C8B-B14F-4D97-AF65-F5344CB8AC3E}">
        <p14:creationId xmlns:p14="http://schemas.microsoft.com/office/powerpoint/2010/main" val="3835682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a:t>Sagt der Richter zum Angeklagten...</a:t>
            </a:r>
          </a:p>
          <a:p>
            <a:br>
              <a:rPr lang="de-DE" dirty="0"/>
            </a:br>
            <a:endParaRPr lang="de-DE" dirty="0"/>
          </a:p>
          <a:p>
            <a:br>
              <a:rPr lang="de-DE" dirty="0"/>
            </a:br>
            <a:endParaRPr lang="de-DE" dirty="0"/>
          </a:p>
          <a:p>
            <a:r>
              <a:rPr lang="de-DE" dirty="0"/>
              <a:t>Auf falsche Fragen kann man keine richtigen Antworten geben. </a:t>
            </a:r>
          </a:p>
          <a:p>
            <a:br>
              <a:rPr lang="de-DE" dirty="0"/>
            </a:br>
            <a:endParaRPr lang="de-DE" dirty="0"/>
          </a:p>
          <a:p>
            <a:r>
              <a:rPr lang="de-DE" dirty="0"/>
              <a:t>ein paar Beispiele:</a:t>
            </a:r>
          </a:p>
          <a:p>
            <a:r>
              <a:rPr lang="de-DE" dirty="0"/>
              <a:t>Wie kann ich meine Leute motivieren?</a:t>
            </a:r>
          </a:p>
          <a:p>
            <a:r>
              <a:rPr lang="de-DE" dirty="0"/>
              <a:t>Wie kann ich sicherstellen, dass Entwicklungsbudgets eingehalten werden?</a:t>
            </a:r>
          </a:p>
          <a:p>
            <a:r>
              <a:rPr lang="de-DE" dirty="0"/>
              <a:t>Wie kann ich agile Methoden implementieren?</a:t>
            </a:r>
          </a:p>
          <a:p>
            <a:pPr marL="0" marR="0" indent="0" algn="l" defTabSz="914400" rtl="0" eaLnBrk="0" fontAlgn="base" latinLnBrk="0" hangingPunct="0">
              <a:lnSpc>
                <a:spcPct val="100000"/>
              </a:lnSpc>
              <a:spcBef>
                <a:spcPct val="30000"/>
              </a:spcBef>
              <a:spcAft>
                <a:spcPct val="0"/>
              </a:spcAft>
              <a:buClrTx/>
              <a:buSzTx/>
              <a:buFontTx/>
              <a:buNone/>
              <a:tabLst/>
              <a:defRPr/>
            </a:pPr>
            <a:r>
              <a:rPr lang="de-DE" dirty="0"/>
              <a:t>Welche Prozesse brauche ich um innovativer zu sein?</a:t>
            </a:r>
          </a:p>
          <a:p>
            <a:endParaRPr lang="de-DE" dirty="0"/>
          </a:p>
          <a:p>
            <a:endParaRPr lang="de-DE" dirty="0"/>
          </a:p>
          <a:p>
            <a:r>
              <a:rPr lang="de-DE" dirty="0"/>
              <a:t>Was</a:t>
            </a:r>
            <a:r>
              <a:rPr lang="de-DE" baseline="0" dirty="0"/>
              <a:t> glauben Sie, </a:t>
            </a:r>
            <a:r>
              <a:rPr lang="de-DE" baseline="0" dirty="0" err="1"/>
              <a:t>wieviele</a:t>
            </a:r>
            <a:r>
              <a:rPr lang="de-DE" baseline="0" dirty="0"/>
              <a:t> echte Innovationen bei Siemens aus dem Innovationsprozess rauskommen.</a:t>
            </a:r>
          </a:p>
          <a:p>
            <a:r>
              <a:rPr lang="de-DE" baseline="0" dirty="0"/>
              <a:t>0%</a:t>
            </a:r>
          </a:p>
          <a:p>
            <a:endParaRPr lang="de-DE" dirty="0"/>
          </a:p>
        </p:txBody>
      </p:sp>
      <p:sp>
        <p:nvSpPr>
          <p:cNvPr id="4" name="Foliennummernplatzhalter 3"/>
          <p:cNvSpPr>
            <a:spLocks noGrp="1"/>
          </p:cNvSpPr>
          <p:nvPr>
            <p:ph type="sldNum" sz="quarter" idx="10"/>
          </p:nvPr>
        </p:nvSpPr>
        <p:spPr/>
        <p:txBody>
          <a:bodyPr/>
          <a:lstStyle/>
          <a:p>
            <a:pPr>
              <a:defRPr/>
            </a:pPr>
            <a:fld id="{D2DA2541-5547-4E73-8479-7E10A4074CA1}" type="slidenum">
              <a:rPr lang="de-DE" smtClean="0"/>
              <a:pPr>
                <a:defRPr/>
              </a:pPr>
              <a:t>3</a:t>
            </a:fld>
            <a:endParaRPr lang="de-DE"/>
          </a:p>
        </p:txBody>
      </p:sp>
    </p:spTree>
    <p:extLst>
      <p:ext uri="{BB962C8B-B14F-4D97-AF65-F5344CB8AC3E}">
        <p14:creationId xmlns:p14="http://schemas.microsoft.com/office/powerpoint/2010/main" val="3333819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fontScale="77500" lnSpcReduction="20000"/>
          </a:bodyPr>
          <a:lstStyle/>
          <a:p>
            <a:r>
              <a:rPr lang="de-DE" b="1" dirty="0">
                <a:solidFill>
                  <a:schemeClr val="bg1"/>
                </a:solidFill>
              </a:rPr>
              <a:t>https://de.wikipedia.org/wiki/Doppelbindungstheorie</a:t>
            </a:r>
          </a:p>
          <a:p>
            <a:endParaRPr lang="de-DE" b="1" dirty="0">
              <a:solidFill>
                <a:schemeClr val="bg1"/>
              </a:solidFill>
            </a:endParaRPr>
          </a:p>
          <a:p>
            <a:r>
              <a:rPr lang="de-DE" b="1" dirty="0">
                <a:solidFill>
                  <a:schemeClr val="bg1"/>
                </a:solidFill>
              </a:rPr>
              <a:t>Anpassung als Wahrheitsform</a:t>
            </a:r>
            <a:r>
              <a:rPr lang="de-DE" dirty="0">
                <a:solidFill>
                  <a:schemeClr val="bg1"/>
                </a:solidFill>
              </a:rPr>
              <a:t>[</a:t>
            </a:r>
            <a:r>
              <a:rPr lang="de-DE" dirty="0">
                <a:solidFill>
                  <a:schemeClr val="bg1"/>
                </a:solidFill>
                <a:hlinkClick r:id="rId3" tooltip="Abschnitt bearbeiten: Anpassung als Wahrheitsform"/>
              </a:rPr>
              <a:t>Bearbeiten</a:t>
            </a:r>
            <a:r>
              <a:rPr lang="de-DE" dirty="0">
                <a:solidFill>
                  <a:schemeClr val="bg1"/>
                </a:solidFill>
              </a:rPr>
              <a:t> | </a:t>
            </a:r>
            <a:r>
              <a:rPr lang="de-DE" dirty="0">
                <a:solidFill>
                  <a:schemeClr val="bg1"/>
                </a:solidFill>
                <a:hlinkClick r:id="rId4" tooltip="Abschnitt bearbeiten: Anpassung als Wahrheitsform"/>
              </a:rPr>
              <a:t>Quelltext bearbeiten</a:t>
            </a:r>
            <a:r>
              <a:rPr lang="de-DE" dirty="0">
                <a:solidFill>
                  <a:schemeClr val="bg1"/>
                </a:solidFill>
              </a:rPr>
              <a:t>]</a:t>
            </a:r>
            <a:endParaRPr lang="de-DE" b="1" dirty="0">
              <a:solidFill>
                <a:schemeClr val="bg1"/>
              </a:solidFill>
            </a:endParaRPr>
          </a:p>
          <a:p>
            <a:r>
              <a:rPr lang="de-DE" dirty="0">
                <a:solidFill>
                  <a:schemeClr val="bg1"/>
                </a:solidFill>
              </a:rPr>
              <a:t>Wenn die Aussage einer Bezugsperson (des Senders) mit den </a:t>
            </a:r>
            <a:r>
              <a:rPr lang="de-DE" dirty="0">
                <a:solidFill>
                  <a:schemeClr val="bg1"/>
                </a:solidFill>
                <a:hlinkClick r:id="rId5" tooltip="Verhaltensmuster"/>
              </a:rPr>
              <a:t>Verhaltensmustern</a:t>
            </a:r>
            <a:r>
              <a:rPr lang="de-DE" dirty="0">
                <a:solidFill>
                  <a:schemeClr val="bg1"/>
                </a:solidFill>
              </a:rPr>
              <a:t> und </a:t>
            </a:r>
            <a:r>
              <a:rPr lang="de-DE" dirty="0">
                <a:solidFill>
                  <a:schemeClr val="bg1"/>
                </a:solidFill>
                <a:hlinkClick r:id="rId6" tooltip="Wertvorstellung"/>
              </a:rPr>
              <a:t>Wertvorstellungen</a:t>
            </a:r>
            <a:r>
              <a:rPr lang="de-DE" dirty="0">
                <a:solidFill>
                  <a:schemeClr val="bg1"/>
                </a:solidFill>
              </a:rPr>
              <a:t> des Empfängers kollidiert, also eine </a:t>
            </a:r>
            <a:r>
              <a:rPr lang="de-DE" dirty="0">
                <a:solidFill>
                  <a:schemeClr val="bg1"/>
                </a:solidFill>
                <a:hlinkClick r:id="rId7" tooltip="Kognitive Dissonanz"/>
              </a:rPr>
              <a:t>kognitive Dissonanz</a:t>
            </a:r>
            <a:r>
              <a:rPr lang="de-DE" dirty="0">
                <a:solidFill>
                  <a:schemeClr val="bg1"/>
                </a:solidFill>
              </a:rPr>
              <a:t> hervorruft, stehen dem Empfänger zwei Möglichkeiten offen:</a:t>
            </a:r>
          </a:p>
          <a:p>
            <a:r>
              <a:rPr lang="de-DE" dirty="0">
                <a:solidFill>
                  <a:schemeClr val="bg1"/>
                </a:solidFill>
              </a:rPr>
              <a:t>Entweder er akzeptiert die Aussage und revidiert seine Verhaltensmuster, oder</a:t>
            </a:r>
          </a:p>
          <a:p>
            <a:r>
              <a:rPr lang="de-DE" dirty="0">
                <a:solidFill>
                  <a:schemeClr val="bg1"/>
                </a:solidFill>
              </a:rPr>
              <a:t>er lehnt die Aussage ab und revidiert seine Verhaltensmuster nicht.</a:t>
            </a:r>
          </a:p>
          <a:p>
            <a:r>
              <a:rPr lang="de-DE" dirty="0">
                <a:solidFill>
                  <a:schemeClr val="bg1"/>
                </a:solidFill>
              </a:rPr>
              <a:t>Beispielsweise kritisiert der Vater seinen Sohn. Der Sohn hat nun zwei Möglichkeiten:</a:t>
            </a:r>
          </a:p>
          <a:p>
            <a:r>
              <a:rPr lang="de-DE" dirty="0">
                <a:solidFill>
                  <a:schemeClr val="bg1"/>
                </a:solidFill>
              </a:rPr>
              <a:t>Entweder er glaubt, sein Vater sei </a:t>
            </a:r>
            <a:r>
              <a:rPr lang="de-DE" i="1" dirty="0">
                <a:solidFill>
                  <a:schemeClr val="bg1"/>
                </a:solidFill>
              </a:rPr>
              <a:t>„böse“</a:t>
            </a:r>
            <a:r>
              <a:rPr lang="de-DE" dirty="0">
                <a:solidFill>
                  <a:schemeClr val="bg1"/>
                </a:solidFill>
              </a:rPr>
              <a:t> und die Kritik falsch, oder</a:t>
            </a:r>
          </a:p>
          <a:p>
            <a:r>
              <a:rPr lang="de-DE" dirty="0">
                <a:solidFill>
                  <a:schemeClr val="bg1"/>
                </a:solidFill>
              </a:rPr>
              <a:t>er glaubt, sein Vater sei </a:t>
            </a:r>
            <a:r>
              <a:rPr lang="de-DE" i="1" dirty="0">
                <a:solidFill>
                  <a:schemeClr val="bg1"/>
                </a:solidFill>
              </a:rPr>
              <a:t>„gut“</a:t>
            </a:r>
            <a:r>
              <a:rPr lang="de-DE" dirty="0">
                <a:solidFill>
                  <a:schemeClr val="bg1"/>
                </a:solidFill>
              </a:rPr>
              <a:t> und er hätte die Kritik verdient.</a:t>
            </a:r>
          </a:p>
          <a:p>
            <a:r>
              <a:rPr lang="de-DE" dirty="0">
                <a:solidFill>
                  <a:schemeClr val="bg1"/>
                </a:solidFill>
              </a:rPr>
              <a:t>In dem Moment, in dem der Sohn die </a:t>
            </a:r>
            <a:r>
              <a:rPr lang="de-DE" dirty="0" err="1">
                <a:solidFill>
                  <a:schemeClr val="bg1"/>
                </a:solidFill>
                <a:hlinkClick r:id="rId8" tooltip="Feindbild"/>
              </a:rPr>
              <a:t>Feindbild</a:t>
            </a:r>
            <a:r>
              <a:rPr lang="de-DE" dirty="0" err="1">
                <a:solidFill>
                  <a:schemeClr val="bg1"/>
                </a:solidFill>
              </a:rPr>
              <a:t>­projektion</a:t>
            </a:r>
            <a:r>
              <a:rPr lang="de-DE" dirty="0">
                <a:solidFill>
                  <a:schemeClr val="bg1"/>
                </a:solidFill>
              </a:rPr>
              <a:t> auf seinen Vater aufgibt, verleugnet er auch einen Bestandteil seiner eigenen Persönlichkeit. Um jedoch die </a:t>
            </a:r>
            <a:r>
              <a:rPr lang="de-DE" dirty="0">
                <a:solidFill>
                  <a:schemeClr val="bg1"/>
                </a:solidFill>
                <a:hlinkClick r:id="rId9" tooltip="Integrität (Ethik)"/>
              </a:rPr>
              <a:t>Integrität</a:t>
            </a:r>
            <a:r>
              <a:rPr lang="de-DE" dirty="0">
                <a:solidFill>
                  <a:schemeClr val="bg1"/>
                </a:solidFill>
              </a:rPr>
              <a:t> der eigenen Persönlichkeit zu wahren, ist ein Feindbild zwingend erforderlich.</a:t>
            </a:r>
          </a:p>
          <a:p>
            <a:r>
              <a:rPr lang="de-DE" dirty="0">
                <a:solidFill>
                  <a:schemeClr val="bg1"/>
                </a:solidFill>
              </a:rPr>
              <a:t>Die Kritik als verdient zu akzeptieren hieße, die Gültigkeit der eigenen Verhaltensmuster in Frage zu stellen:</a:t>
            </a:r>
          </a:p>
          <a:p>
            <a:r>
              <a:rPr lang="de-DE" dirty="0">
                <a:solidFill>
                  <a:schemeClr val="bg1"/>
                </a:solidFill>
              </a:rPr>
              <a:t>Wenn sein </a:t>
            </a:r>
            <a:r>
              <a:rPr lang="de-DE" dirty="0">
                <a:solidFill>
                  <a:schemeClr val="bg1"/>
                </a:solidFill>
                <a:hlinkClick r:id="rId10" tooltip="Selbstvertrauen"/>
              </a:rPr>
              <a:t>Selbstvertrauen</a:t>
            </a:r>
            <a:r>
              <a:rPr lang="de-DE" dirty="0">
                <a:solidFill>
                  <a:schemeClr val="bg1"/>
                </a:solidFill>
              </a:rPr>
              <a:t> labil ist, so sagt er: </a:t>
            </a:r>
            <a:r>
              <a:rPr lang="de-DE" i="1" dirty="0">
                <a:solidFill>
                  <a:schemeClr val="bg1"/>
                </a:solidFill>
              </a:rPr>
              <a:t>„Mein Verhalten war falsch, folglich wurde ich von meinem Vater zu recht kritisiert.“</a:t>
            </a:r>
            <a:endParaRPr lang="de-DE" dirty="0">
              <a:solidFill>
                <a:schemeClr val="bg1"/>
              </a:solidFill>
            </a:endParaRPr>
          </a:p>
          <a:p>
            <a:r>
              <a:rPr lang="de-DE" dirty="0">
                <a:solidFill>
                  <a:schemeClr val="bg1"/>
                </a:solidFill>
              </a:rPr>
              <a:t>Wenn sein Selbstvertrauen stabil ist, so sagt er: </a:t>
            </a:r>
            <a:r>
              <a:rPr lang="de-DE" i="1" dirty="0">
                <a:solidFill>
                  <a:schemeClr val="bg1"/>
                </a:solidFill>
              </a:rPr>
              <a:t>„Mein Verhalten war richtig, mein Vater kritisiert mich aber, folglich ist sein Verhalten falsch.“</a:t>
            </a:r>
            <a:endParaRPr lang="de-DE" dirty="0">
              <a:solidFill>
                <a:schemeClr val="bg1"/>
              </a:solidFill>
            </a:endParaRPr>
          </a:p>
          <a:p>
            <a:r>
              <a:rPr lang="de-DE" dirty="0">
                <a:solidFill>
                  <a:schemeClr val="bg1"/>
                </a:solidFill>
              </a:rPr>
              <a:t>Wessen Verhalten als falsch interpretiert wird, ist letztlich eine Frage des Selbstvertrauens und eine Frage des </a:t>
            </a:r>
            <a:r>
              <a:rPr lang="de-DE" dirty="0" err="1">
                <a:solidFill>
                  <a:schemeClr val="bg1"/>
                </a:solidFill>
                <a:hlinkClick r:id="rId11" tooltip="Macht"/>
              </a:rPr>
              <a:t>Macht</a:t>
            </a:r>
            <a:r>
              <a:rPr lang="de-DE" dirty="0" err="1">
                <a:solidFill>
                  <a:schemeClr val="bg1"/>
                </a:solidFill>
              </a:rPr>
              <a:t>­gefälles</a:t>
            </a:r>
            <a:r>
              <a:rPr lang="de-DE" dirty="0">
                <a:solidFill>
                  <a:schemeClr val="bg1"/>
                </a:solidFill>
              </a:rPr>
              <a:t> in der </a:t>
            </a:r>
            <a:r>
              <a:rPr lang="de-DE" dirty="0">
                <a:solidFill>
                  <a:schemeClr val="bg1"/>
                </a:solidFill>
                <a:hlinkClick r:id="rId12" tooltip="Soziale Beziehung"/>
              </a:rPr>
              <a:t>Beziehungsstruktur</a:t>
            </a:r>
            <a:r>
              <a:rPr lang="de-DE" dirty="0">
                <a:solidFill>
                  <a:schemeClr val="bg1"/>
                </a:solidFill>
              </a:rPr>
              <a:t> und nicht eine Frage der Berechtigung der Kritik, also des Wahrheitsgehalts des Inhaltsaspekts (Informationen, Daten, Fakten).</a:t>
            </a:r>
          </a:p>
          <a:p>
            <a:r>
              <a:rPr lang="de-DE" dirty="0">
                <a:solidFill>
                  <a:schemeClr val="bg1"/>
                </a:solidFill>
              </a:rPr>
              <a:t>Hat der Sohn jedoch eine </a:t>
            </a:r>
            <a:r>
              <a:rPr lang="de-DE" dirty="0">
                <a:solidFill>
                  <a:schemeClr val="bg1"/>
                </a:solidFill>
                <a:hlinkClick r:id="rId13" tooltip="Vertrauen"/>
              </a:rPr>
              <a:t>vertrauens</a:t>
            </a:r>
            <a:r>
              <a:rPr lang="de-DE" dirty="0">
                <a:solidFill>
                  <a:schemeClr val="bg1"/>
                </a:solidFill>
              </a:rPr>
              <a:t>­volle Beziehung zu seinem Vater, dann bewirkt die Akzeptanz der Kritik des Vaters keine Beschädigung seiner Persönlichkeitsintegrität. Dessen Kritik wird dann nicht negativ interpretiert, induziert also keine Feindbildprojektion.</a:t>
            </a:r>
          </a:p>
          <a:p>
            <a:endParaRPr lang="de-DE" dirty="0">
              <a:solidFill>
                <a:schemeClr val="bg1"/>
              </a:solidFill>
            </a:endParaRPr>
          </a:p>
          <a:p>
            <a:r>
              <a:rPr lang="de-DE" dirty="0">
                <a:solidFill>
                  <a:schemeClr val="bg1"/>
                </a:solidFill>
              </a:rPr>
              <a:t>Eine Feindbildprojektion ist somit aus zwei Gründen nicht vorhanden:</a:t>
            </a:r>
          </a:p>
          <a:p>
            <a:r>
              <a:rPr lang="de-DE" dirty="0">
                <a:solidFill>
                  <a:schemeClr val="bg1"/>
                </a:solidFill>
              </a:rPr>
              <a:t>Entweder der Sohn hat eine vertrauensvolle Beziehung zu seinem Vater, oder</a:t>
            </a:r>
          </a:p>
          <a:p>
            <a:pPr algn="l"/>
            <a:r>
              <a:rPr lang="de-DE" dirty="0">
                <a:solidFill>
                  <a:schemeClr val="bg1"/>
                </a:solidFill>
              </a:rPr>
              <a:t>der Sohn hat die Erfahrung gemacht, dass eine Feindbildprojektion bestraft wird, also gefährlich ist.</a:t>
            </a:r>
          </a:p>
          <a:p>
            <a:endParaRPr lang="de-DE" dirty="0"/>
          </a:p>
        </p:txBody>
      </p:sp>
      <p:sp>
        <p:nvSpPr>
          <p:cNvPr id="4" name="Foliennummernplatzhalter 3"/>
          <p:cNvSpPr>
            <a:spLocks noGrp="1"/>
          </p:cNvSpPr>
          <p:nvPr>
            <p:ph type="sldNum" sz="quarter" idx="10"/>
          </p:nvPr>
        </p:nvSpPr>
        <p:spPr/>
        <p:txBody>
          <a:bodyPr/>
          <a:lstStyle/>
          <a:p>
            <a:pPr>
              <a:defRPr/>
            </a:pPr>
            <a:fld id="{D2DA2541-5547-4E73-8479-7E10A4074CA1}" type="slidenum">
              <a:rPr lang="de-DE" smtClean="0"/>
              <a:pPr>
                <a:defRPr/>
              </a:pPr>
              <a:t>22</a:t>
            </a:fld>
            <a:endParaRPr lang="de-DE"/>
          </a:p>
        </p:txBody>
      </p:sp>
    </p:spTree>
    <p:extLst>
      <p:ext uri="{BB962C8B-B14F-4D97-AF65-F5344CB8AC3E}">
        <p14:creationId xmlns:p14="http://schemas.microsoft.com/office/powerpoint/2010/main" val="2171221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Folienbildplatzhalt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19"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atin typeface="Arial" charset="0"/>
              <a:ea typeface="ＭＳ Ｐゴシック" pitchFamily="34" charset="-128"/>
            </a:endParaRPr>
          </a:p>
        </p:txBody>
      </p:sp>
      <p:sp>
        <p:nvSpPr>
          <p:cNvPr id="8196" name="Foliennummernplatzhalt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4161A64-0C70-443D-91F7-BA7715B83B22}" type="slidenum">
              <a:rPr lang="de-DE" smtClean="0">
                <a:ea typeface="ＭＳ Ｐゴシック" pitchFamily="34" charset="-128"/>
              </a:rPr>
              <a:pPr fontAlgn="base">
                <a:spcBef>
                  <a:spcPct val="0"/>
                </a:spcBef>
                <a:spcAft>
                  <a:spcPct val="0"/>
                </a:spcAft>
                <a:defRPr/>
              </a:pPr>
              <a:t>39</a:t>
            </a:fld>
            <a:endParaRPr lang="de-DE">
              <a:ea typeface="ＭＳ Ｐゴシック" pitchFamily="34" charset="-128"/>
            </a:endParaRPr>
          </a:p>
        </p:txBody>
      </p:sp>
    </p:spTree>
    <p:extLst>
      <p:ext uri="{BB962C8B-B14F-4D97-AF65-F5344CB8AC3E}">
        <p14:creationId xmlns:p14="http://schemas.microsoft.com/office/powerpoint/2010/main" val="724925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C5E6713E-E6AC-4B4E-9669-C9BE069FD1F4}"/>
              </a:ext>
            </a:extLst>
          </p:cNvPr>
          <p:cNvSpPr/>
          <p:nvPr userDrawn="1"/>
        </p:nvSpPr>
        <p:spPr bwMode="auto">
          <a:xfrm rot="1415834">
            <a:off x="8796815" y="-93134"/>
            <a:ext cx="1152128" cy="192129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000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600" b="0" i="0" u="none" strike="noStrike" cap="none" normalizeH="0" baseline="0" dirty="0">
              <a:ln>
                <a:noFill/>
              </a:ln>
              <a:solidFill>
                <a:schemeClr val="bg1"/>
              </a:solidFill>
              <a:effectLst/>
              <a:latin typeface="Lucida Sans Unicode" panose="020B0602030504020204" pitchFamily="34" charset="0"/>
              <a:cs typeface="Lucida Sans Unicode" panose="020B0602030504020204" pitchFamily="34" charset="0"/>
            </a:endParaRPr>
          </a:p>
        </p:txBody>
      </p:sp>
    </p:spTree>
    <p:extLst>
      <p:ext uri="{BB962C8B-B14F-4D97-AF65-F5344CB8AC3E}">
        <p14:creationId xmlns:p14="http://schemas.microsoft.com/office/powerpoint/2010/main" val="812910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341313" y="195263"/>
            <a:ext cx="7607300" cy="863600"/>
          </a:xfrm>
        </p:spPr>
        <p:txBody>
          <a:bodyPr/>
          <a:lstStyle>
            <a:lvl1pPr>
              <a:defRPr>
                <a:latin typeface="Lucida Sans Unicode" panose="020B0602030504020204" pitchFamily="34" charset="0"/>
                <a:cs typeface="Lucida Sans Unicode" panose="020B0602030504020204" pitchFamily="34" charset="0"/>
              </a:defRPr>
            </a:lvl1pPr>
          </a:lstStyle>
          <a:p>
            <a:r>
              <a:rPr lang="de-DE"/>
              <a:t>Titelmasterformat durch Klicken bearbeiten</a:t>
            </a:r>
            <a:endParaRPr lang="de-DE" dirty="0"/>
          </a:p>
        </p:txBody>
      </p:sp>
      <p:sp>
        <p:nvSpPr>
          <p:cNvPr id="3" name="Inhaltsplatzhalter 2"/>
          <p:cNvSpPr>
            <a:spLocks noGrp="1"/>
          </p:cNvSpPr>
          <p:nvPr>
            <p:ph idx="1"/>
          </p:nvPr>
        </p:nvSpPr>
        <p:spPr>
          <a:xfrm>
            <a:off x="520700" y="1358900"/>
            <a:ext cx="4591050" cy="1680460"/>
          </a:xfrm>
        </p:spPr>
        <p:txBody>
          <a:bodyPr/>
          <a:lstStyle>
            <a:lvl1pPr>
              <a:defRPr>
                <a:latin typeface="Lucida Sans Unicode" panose="020B0602030504020204" pitchFamily="34" charset="0"/>
                <a:cs typeface="Lucida Sans Unicode" panose="020B0602030504020204" pitchFamily="34" charset="0"/>
              </a:defRPr>
            </a:lvl1pPr>
            <a:lvl2pPr>
              <a:defRPr sz="1600">
                <a:latin typeface="Lucida Sans Unicode" panose="020B0602030504020204" pitchFamily="34" charset="0"/>
                <a:cs typeface="Lucida Sans Unicode" panose="020B0602030504020204" pitchFamily="34" charset="0"/>
              </a:defRPr>
            </a:lvl2pPr>
            <a:lvl3pPr>
              <a:defRPr>
                <a:latin typeface="Lucida Sans Unicode" panose="020B0602030504020204" pitchFamily="34" charset="0"/>
                <a:cs typeface="Lucida Sans Unicode" panose="020B0602030504020204" pitchFamily="34" charset="0"/>
              </a:defRPr>
            </a:lvl3pPr>
            <a:lvl4pPr>
              <a:defRPr sz="1600">
                <a:latin typeface="Lucida Sans Unicode" panose="020B0602030504020204" pitchFamily="34" charset="0"/>
                <a:cs typeface="Lucida Sans Unicode" panose="020B0602030504020204" pitchFamily="34" charset="0"/>
              </a:defRPr>
            </a:lvl4pPr>
            <a:lvl5pPr>
              <a:defRPr sz="1600">
                <a:latin typeface="Lucida Sans Unicode" panose="020B0602030504020204" pitchFamily="34" charset="0"/>
                <a:cs typeface="Lucida Sans Unicode" panose="020B0602030504020204" pitchFamily="34" charset="0"/>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Rechteck 3">
            <a:extLst>
              <a:ext uri="{FF2B5EF4-FFF2-40B4-BE49-F238E27FC236}">
                <a16:creationId xmlns:a16="http://schemas.microsoft.com/office/drawing/2014/main" id="{1F920790-CD02-4AA6-8C1A-2B4330E02089}"/>
              </a:ext>
            </a:extLst>
          </p:cNvPr>
          <p:cNvSpPr/>
          <p:nvPr userDrawn="1"/>
        </p:nvSpPr>
        <p:spPr bwMode="auto">
          <a:xfrm rot="1415834">
            <a:off x="8796815" y="-93134"/>
            <a:ext cx="1152128" cy="192129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000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600" b="0" i="0" u="none" strike="noStrike" cap="none" normalizeH="0" baseline="0" dirty="0">
              <a:ln>
                <a:noFill/>
              </a:ln>
              <a:solidFill>
                <a:schemeClr val="bg1"/>
              </a:solidFill>
              <a:effectLst/>
              <a:latin typeface="Lucida Sans Unicode" panose="020B0602030504020204" pitchFamily="34" charset="0"/>
              <a:cs typeface="Lucida Sans Unicode" panose="020B0602030504020204" pitchFamily="34" charset="0"/>
            </a:endParaRPr>
          </a:p>
        </p:txBody>
      </p:sp>
    </p:spTree>
    <p:extLst>
      <p:ext uri="{BB962C8B-B14F-4D97-AF65-F5344CB8AC3E}">
        <p14:creationId xmlns:p14="http://schemas.microsoft.com/office/powerpoint/2010/main" val="22856297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8"/>
          <p:cNvSpPr>
            <a:spLocks noGrp="1" noChangeArrowheads="1"/>
          </p:cNvSpPr>
          <p:nvPr>
            <p:ph type="title"/>
          </p:nvPr>
        </p:nvSpPr>
        <p:spPr bwMode="black">
          <a:xfrm>
            <a:off x="341313" y="195263"/>
            <a:ext cx="76073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800" rIns="91440" bIns="45720" numCol="1" anchor="b" anchorCtr="0" compatLnSpc="1">
            <a:prstTxWarp prst="textNoShape">
              <a:avLst/>
            </a:prstTxWarp>
          </a:bodyPr>
          <a:lstStyle/>
          <a:p>
            <a:pPr lvl="0"/>
            <a:r>
              <a:rPr lang="de-DE"/>
              <a:t>Klicken Sie, um das Titelformat zu bearbeiten</a:t>
            </a:r>
          </a:p>
        </p:txBody>
      </p:sp>
      <p:sp>
        <p:nvSpPr>
          <p:cNvPr id="1033" name="Abgerundetes Rechteck 5"/>
          <p:cNvSpPr>
            <a:spLocks noChangeArrowheads="1"/>
          </p:cNvSpPr>
          <p:nvPr/>
        </p:nvSpPr>
        <p:spPr bwMode="auto">
          <a:xfrm>
            <a:off x="-1006475" y="4123580"/>
            <a:ext cx="771525" cy="771525"/>
          </a:xfrm>
          <a:prstGeom prst="roundRect">
            <a:avLst>
              <a:gd name="adj" fmla="val 16667"/>
            </a:avLst>
          </a:prstGeom>
          <a:solidFill>
            <a:srgbClr val="02AABB"/>
          </a:solidFill>
          <a:ln>
            <a:noFill/>
          </a:ln>
        </p:spPr>
        <p:txBody>
          <a:bodyPr lIns="0"/>
          <a:lstStyle/>
          <a:p>
            <a:pPr algn="l" eaLnBrk="1" hangingPunct="1">
              <a:lnSpc>
                <a:spcPct val="100000"/>
              </a:lnSpc>
              <a:spcBef>
                <a:spcPct val="50000"/>
              </a:spcBef>
              <a:tabLst>
                <a:tab pos="180975" algn="l"/>
              </a:tabLst>
            </a:pPr>
            <a:endParaRPr lang="en-GB" sz="1800">
              <a:solidFill>
                <a:srgbClr val="A1A15F"/>
              </a:solidFill>
              <a:latin typeface="Lucida Sans Unicode" panose="020B0602030504020204" pitchFamily="34" charset="0"/>
              <a:ea typeface="ＭＳ Ｐゴシック" pitchFamily="34" charset="-128"/>
              <a:cs typeface="Lucida Sans Unicode" panose="020B0602030504020204" pitchFamily="34" charset="0"/>
            </a:endParaRPr>
          </a:p>
        </p:txBody>
      </p:sp>
      <p:sp>
        <p:nvSpPr>
          <p:cNvPr id="1034" name="Abgerundetes Rechteck 6"/>
          <p:cNvSpPr>
            <a:spLocks noChangeArrowheads="1"/>
          </p:cNvSpPr>
          <p:nvPr/>
        </p:nvSpPr>
        <p:spPr bwMode="auto">
          <a:xfrm>
            <a:off x="9294813" y="3102818"/>
            <a:ext cx="771525" cy="771525"/>
          </a:xfrm>
          <a:prstGeom prst="roundRect">
            <a:avLst>
              <a:gd name="adj" fmla="val 16667"/>
            </a:avLst>
          </a:prstGeom>
          <a:solidFill>
            <a:srgbClr val="5C5F53"/>
          </a:solidFill>
          <a:ln>
            <a:noFill/>
          </a:ln>
          <a:extLst>
            <a:ext uri="{91240B29-F687-4F45-9708-019B960494DF}">
              <a14:hiddenLine xmlns:a14="http://schemas.microsoft.com/office/drawing/2010/main" w="9525">
                <a:solidFill>
                  <a:srgbClr val="000000"/>
                </a:solidFill>
                <a:round/>
                <a:headEnd/>
                <a:tailEnd/>
              </a14:hiddenLine>
            </a:ext>
          </a:extLst>
        </p:spPr>
        <p:txBody>
          <a:bodyPr lIns="0"/>
          <a:lstStyle/>
          <a:p>
            <a:pPr algn="l" eaLnBrk="1" hangingPunct="1">
              <a:lnSpc>
                <a:spcPct val="100000"/>
              </a:lnSpc>
              <a:spcBef>
                <a:spcPct val="50000"/>
              </a:spcBef>
              <a:tabLst>
                <a:tab pos="180975" algn="l"/>
              </a:tabLst>
            </a:pPr>
            <a:endParaRPr lang="en-GB" sz="1800">
              <a:solidFill>
                <a:srgbClr val="A1A15F"/>
              </a:solidFill>
              <a:latin typeface="Lucida Sans Unicode" panose="020B0602030504020204" pitchFamily="34" charset="0"/>
              <a:ea typeface="ＭＳ Ｐゴシック" pitchFamily="34" charset="-128"/>
              <a:cs typeface="Lucida Sans Unicode" panose="020B0602030504020204" pitchFamily="34" charset="0"/>
            </a:endParaRPr>
          </a:p>
        </p:txBody>
      </p:sp>
      <p:sp>
        <p:nvSpPr>
          <p:cNvPr id="1035" name="Abgerundetes Rechteck 7"/>
          <p:cNvSpPr>
            <a:spLocks noChangeArrowheads="1"/>
          </p:cNvSpPr>
          <p:nvPr/>
        </p:nvSpPr>
        <p:spPr bwMode="auto">
          <a:xfrm>
            <a:off x="-985838" y="5060205"/>
            <a:ext cx="771525" cy="771525"/>
          </a:xfrm>
          <a:prstGeom prst="roundRect">
            <a:avLst>
              <a:gd name="adj" fmla="val 16667"/>
            </a:avLst>
          </a:prstGeom>
          <a:solidFill>
            <a:srgbClr val="C51515"/>
          </a:solidFill>
          <a:ln>
            <a:noFill/>
          </a:ln>
          <a:extLst>
            <a:ext uri="{91240B29-F687-4F45-9708-019B960494DF}">
              <a14:hiddenLine xmlns:a14="http://schemas.microsoft.com/office/drawing/2010/main" w="9525">
                <a:solidFill>
                  <a:srgbClr val="000000"/>
                </a:solidFill>
                <a:round/>
                <a:headEnd/>
                <a:tailEnd/>
              </a14:hiddenLine>
            </a:ext>
          </a:extLst>
        </p:spPr>
        <p:txBody>
          <a:bodyPr lIns="0"/>
          <a:lstStyle/>
          <a:p>
            <a:pPr algn="l" eaLnBrk="1" hangingPunct="1">
              <a:lnSpc>
                <a:spcPct val="100000"/>
              </a:lnSpc>
              <a:spcBef>
                <a:spcPct val="50000"/>
              </a:spcBef>
              <a:tabLst>
                <a:tab pos="180975" algn="l"/>
              </a:tabLst>
            </a:pPr>
            <a:endParaRPr lang="en-GB" sz="1800">
              <a:solidFill>
                <a:srgbClr val="A1A15F"/>
              </a:solidFill>
              <a:latin typeface="Lucida Sans Unicode" panose="020B0602030504020204" pitchFamily="34" charset="0"/>
              <a:ea typeface="ＭＳ Ｐゴシック" pitchFamily="34" charset="-128"/>
              <a:cs typeface="Lucida Sans Unicode" panose="020B0602030504020204" pitchFamily="34" charset="0"/>
            </a:endParaRPr>
          </a:p>
        </p:txBody>
      </p:sp>
      <p:sp>
        <p:nvSpPr>
          <p:cNvPr id="1036" name="Abgerundetes Rechteck 8"/>
          <p:cNvSpPr>
            <a:spLocks noChangeArrowheads="1"/>
          </p:cNvSpPr>
          <p:nvPr/>
        </p:nvSpPr>
        <p:spPr bwMode="auto">
          <a:xfrm>
            <a:off x="-985838" y="5969843"/>
            <a:ext cx="771525" cy="771525"/>
          </a:xfrm>
          <a:prstGeom prst="roundRect">
            <a:avLst>
              <a:gd name="adj" fmla="val 16667"/>
            </a:avLst>
          </a:prstGeom>
          <a:solidFill>
            <a:srgbClr val="0076B7"/>
          </a:solidFill>
          <a:ln>
            <a:noFill/>
          </a:ln>
        </p:spPr>
        <p:txBody>
          <a:bodyPr lIns="0"/>
          <a:lstStyle/>
          <a:p>
            <a:pPr algn="l" eaLnBrk="1" hangingPunct="1">
              <a:lnSpc>
                <a:spcPct val="100000"/>
              </a:lnSpc>
              <a:spcBef>
                <a:spcPct val="50000"/>
              </a:spcBef>
              <a:tabLst>
                <a:tab pos="180975" algn="l"/>
              </a:tabLst>
            </a:pPr>
            <a:endParaRPr lang="en-GB" sz="1800">
              <a:solidFill>
                <a:srgbClr val="A1A15F"/>
              </a:solidFill>
              <a:latin typeface="Lucida Sans Unicode" panose="020B0602030504020204" pitchFamily="34" charset="0"/>
              <a:ea typeface="ＭＳ Ｐゴシック" pitchFamily="34" charset="-128"/>
              <a:cs typeface="Lucida Sans Unicode" panose="020B0602030504020204" pitchFamily="34" charset="0"/>
            </a:endParaRPr>
          </a:p>
        </p:txBody>
      </p:sp>
      <p:sp>
        <p:nvSpPr>
          <p:cNvPr id="1037" name="Abgerundetes Rechteck 9"/>
          <p:cNvSpPr>
            <a:spLocks noChangeArrowheads="1"/>
          </p:cNvSpPr>
          <p:nvPr/>
        </p:nvSpPr>
        <p:spPr bwMode="auto">
          <a:xfrm>
            <a:off x="-993775" y="2323355"/>
            <a:ext cx="771525" cy="771525"/>
          </a:xfrm>
          <a:prstGeom prst="roundRect">
            <a:avLst>
              <a:gd name="adj" fmla="val 16667"/>
            </a:avLst>
          </a:prstGeom>
          <a:solidFill>
            <a:schemeClr val="bg1"/>
          </a:solidFill>
          <a:ln w="9525">
            <a:solidFill>
              <a:srgbClr val="5C5F53"/>
            </a:solidFill>
            <a:round/>
            <a:headEnd/>
            <a:tailEnd/>
          </a:ln>
        </p:spPr>
        <p:txBody>
          <a:bodyPr lIns="0"/>
          <a:lstStyle/>
          <a:p>
            <a:pPr algn="l" eaLnBrk="1" hangingPunct="1">
              <a:lnSpc>
                <a:spcPct val="100000"/>
              </a:lnSpc>
              <a:spcBef>
                <a:spcPct val="50000"/>
              </a:spcBef>
              <a:tabLst>
                <a:tab pos="180975" algn="l"/>
              </a:tabLst>
            </a:pPr>
            <a:endParaRPr lang="en-GB" sz="1800">
              <a:latin typeface="Lucida Sans Unicode" panose="020B0602030504020204" pitchFamily="34" charset="0"/>
              <a:ea typeface="ＭＳ Ｐゴシック" pitchFamily="34" charset="-128"/>
              <a:cs typeface="Lucida Sans Unicode" panose="020B0602030504020204" pitchFamily="34" charset="0"/>
            </a:endParaRPr>
          </a:p>
        </p:txBody>
      </p:sp>
      <p:sp>
        <p:nvSpPr>
          <p:cNvPr id="1038" name="Abgerundetes Rechteck 10"/>
          <p:cNvSpPr>
            <a:spLocks noChangeArrowheads="1"/>
          </p:cNvSpPr>
          <p:nvPr/>
        </p:nvSpPr>
        <p:spPr bwMode="auto">
          <a:xfrm>
            <a:off x="-993775" y="3259980"/>
            <a:ext cx="771525" cy="771525"/>
          </a:xfrm>
          <a:prstGeom prst="roundRect">
            <a:avLst>
              <a:gd name="adj" fmla="val 16667"/>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a:lstStyle/>
          <a:p>
            <a:pPr algn="l" eaLnBrk="1" hangingPunct="1">
              <a:lnSpc>
                <a:spcPct val="100000"/>
              </a:lnSpc>
              <a:spcBef>
                <a:spcPct val="50000"/>
              </a:spcBef>
              <a:tabLst>
                <a:tab pos="180975" algn="l"/>
              </a:tabLst>
            </a:pPr>
            <a:endParaRPr lang="en-GB" sz="1800">
              <a:solidFill>
                <a:srgbClr val="A1A15F"/>
              </a:solidFill>
              <a:latin typeface="Lucida Sans Unicode" panose="020B0602030504020204" pitchFamily="34" charset="0"/>
              <a:ea typeface="ＭＳ Ｐゴシック" pitchFamily="34" charset="-128"/>
              <a:cs typeface="Lucida Sans Unicode" panose="020B0602030504020204" pitchFamily="34" charset="0"/>
            </a:endParaRPr>
          </a:p>
        </p:txBody>
      </p:sp>
      <p:sp>
        <p:nvSpPr>
          <p:cNvPr id="1039" name="Abgerundetes Rechteck 6"/>
          <p:cNvSpPr>
            <a:spLocks noChangeArrowheads="1"/>
          </p:cNvSpPr>
          <p:nvPr/>
        </p:nvSpPr>
        <p:spPr bwMode="auto">
          <a:xfrm>
            <a:off x="9307513" y="4029918"/>
            <a:ext cx="771525" cy="771525"/>
          </a:xfrm>
          <a:prstGeom prst="roundRect">
            <a:avLst>
              <a:gd name="adj" fmla="val 16667"/>
            </a:avLst>
          </a:prstGeom>
          <a:solidFill>
            <a:srgbClr val="8D8F86"/>
          </a:solidFill>
          <a:ln>
            <a:noFill/>
          </a:ln>
          <a:extLst>
            <a:ext uri="{91240B29-F687-4F45-9708-019B960494DF}">
              <a14:hiddenLine xmlns:a14="http://schemas.microsoft.com/office/drawing/2010/main" w="9525">
                <a:solidFill>
                  <a:srgbClr val="000000"/>
                </a:solidFill>
                <a:round/>
                <a:headEnd/>
                <a:tailEnd/>
              </a14:hiddenLine>
            </a:ext>
          </a:extLst>
        </p:spPr>
        <p:txBody>
          <a:bodyPr lIns="0"/>
          <a:lstStyle/>
          <a:p>
            <a:pPr algn="l" eaLnBrk="1" hangingPunct="1">
              <a:lnSpc>
                <a:spcPct val="100000"/>
              </a:lnSpc>
              <a:spcBef>
                <a:spcPct val="50000"/>
              </a:spcBef>
              <a:tabLst>
                <a:tab pos="180975" algn="l"/>
              </a:tabLst>
            </a:pPr>
            <a:endParaRPr lang="en-GB" sz="1800">
              <a:solidFill>
                <a:srgbClr val="A1A15F"/>
              </a:solidFill>
              <a:latin typeface="Lucida Sans Unicode" panose="020B0602030504020204" pitchFamily="34" charset="0"/>
              <a:ea typeface="ＭＳ Ｐゴシック" pitchFamily="34" charset="-128"/>
              <a:cs typeface="Lucida Sans Unicode" panose="020B0602030504020204" pitchFamily="34" charset="0"/>
            </a:endParaRPr>
          </a:p>
        </p:txBody>
      </p:sp>
      <p:sp>
        <p:nvSpPr>
          <p:cNvPr id="1040" name="Abgerundetes Rechteck 6"/>
          <p:cNvSpPr>
            <a:spLocks noChangeArrowheads="1"/>
          </p:cNvSpPr>
          <p:nvPr/>
        </p:nvSpPr>
        <p:spPr bwMode="auto">
          <a:xfrm>
            <a:off x="9315450" y="4999880"/>
            <a:ext cx="771525" cy="771525"/>
          </a:xfrm>
          <a:prstGeom prst="roundRect">
            <a:avLst>
              <a:gd name="adj" fmla="val 16667"/>
            </a:avLst>
          </a:prstGeom>
          <a:solidFill>
            <a:srgbClr val="AEAFA9"/>
          </a:solidFill>
          <a:ln>
            <a:noFill/>
          </a:ln>
          <a:extLst>
            <a:ext uri="{91240B29-F687-4F45-9708-019B960494DF}">
              <a14:hiddenLine xmlns:a14="http://schemas.microsoft.com/office/drawing/2010/main" w="9525">
                <a:solidFill>
                  <a:srgbClr val="000000"/>
                </a:solidFill>
                <a:round/>
                <a:headEnd/>
                <a:tailEnd/>
              </a14:hiddenLine>
            </a:ext>
          </a:extLst>
        </p:spPr>
        <p:txBody>
          <a:bodyPr lIns="0"/>
          <a:lstStyle/>
          <a:p>
            <a:pPr algn="l" eaLnBrk="1" hangingPunct="1">
              <a:lnSpc>
                <a:spcPct val="100000"/>
              </a:lnSpc>
              <a:spcBef>
                <a:spcPct val="50000"/>
              </a:spcBef>
              <a:tabLst>
                <a:tab pos="180975" algn="l"/>
              </a:tabLst>
            </a:pPr>
            <a:endParaRPr lang="en-GB" sz="1800">
              <a:solidFill>
                <a:srgbClr val="A1A15F"/>
              </a:solidFill>
              <a:latin typeface="Lucida Sans Unicode" panose="020B0602030504020204" pitchFamily="34" charset="0"/>
              <a:ea typeface="ＭＳ Ｐゴシック" pitchFamily="34" charset="-128"/>
              <a:cs typeface="Lucida Sans Unicode" panose="020B0602030504020204" pitchFamily="34" charset="0"/>
            </a:endParaRPr>
          </a:p>
        </p:txBody>
      </p:sp>
      <p:sp>
        <p:nvSpPr>
          <p:cNvPr id="1041" name="Abgerundetes Rechteck 6"/>
          <p:cNvSpPr>
            <a:spLocks noChangeArrowheads="1"/>
          </p:cNvSpPr>
          <p:nvPr/>
        </p:nvSpPr>
        <p:spPr bwMode="auto">
          <a:xfrm>
            <a:off x="9328150" y="5969843"/>
            <a:ext cx="771525" cy="771525"/>
          </a:xfrm>
          <a:prstGeom prst="roundRect">
            <a:avLst>
              <a:gd name="adj" fmla="val 16667"/>
            </a:avLst>
          </a:prstGeom>
          <a:solidFill>
            <a:srgbClr val="CECFCB"/>
          </a:solidFill>
          <a:ln>
            <a:noFill/>
          </a:ln>
          <a:extLst>
            <a:ext uri="{91240B29-F687-4F45-9708-019B960494DF}">
              <a14:hiddenLine xmlns:a14="http://schemas.microsoft.com/office/drawing/2010/main" w="9525">
                <a:solidFill>
                  <a:srgbClr val="000000"/>
                </a:solidFill>
                <a:round/>
                <a:headEnd/>
                <a:tailEnd/>
              </a14:hiddenLine>
            </a:ext>
          </a:extLst>
        </p:spPr>
        <p:txBody>
          <a:bodyPr lIns="0"/>
          <a:lstStyle/>
          <a:p>
            <a:pPr algn="l" eaLnBrk="1" hangingPunct="1">
              <a:lnSpc>
                <a:spcPct val="100000"/>
              </a:lnSpc>
              <a:spcBef>
                <a:spcPct val="50000"/>
              </a:spcBef>
              <a:tabLst>
                <a:tab pos="180975" algn="l"/>
              </a:tabLst>
            </a:pPr>
            <a:endParaRPr lang="en-GB" sz="1800">
              <a:solidFill>
                <a:srgbClr val="A1A15F"/>
              </a:solidFill>
              <a:latin typeface="Lucida Sans Unicode" panose="020B0602030504020204" pitchFamily="34" charset="0"/>
              <a:ea typeface="ＭＳ Ｐゴシック" pitchFamily="34" charset="-128"/>
              <a:cs typeface="Lucida Sans Unicode" panose="020B0602030504020204" pitchFamily="34" charset="0"/>
            </a:endParaRPr>
          </a:p>
        </p:txBody>
      </p:sp>
      <p:sp>
        <p:nvSpPr>
          <p:cNvPr id="1042" name="Text Box 27"/>
          <p:cNvSpPr txBox="1">
            <a:spLocks noChangeArrowheads="1"/>
          </p:cNvSpPr>
          <p:nvPr/>
        </p:nvSpPr>
        <p:spPr bwMode="auto">
          <a:xfrm>
            <a:off x="9439275" y="3185368"/>
            <a:ext cx="5603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1600">
                <a:solidFill>
                  <a:schemeClr val="tx1"/>
                </a:solidFill>
                <a:latin typeface="Lucida Sans" pitchFamily="34" charset="0"/>
              </a:defRPr>
            </a:lvl1pPr>
            <a:lvl2pPr marL="742950" indent="-285750">
              <a:defRPr sz="1600">
                <a:solidFill>
                  <a:schemeClr val="tx1"/>
                </a:solidFill>
                <a:latin typeface="Lucida Sans" pitchFamily="34" charset="0"/>
              </a:defRPr>
            </a:lvl2pPr>
            <a:lvl3pPr marL="1143000" indent="-228600">
              <a:defRPr sz="1600">
                <a:solidFill>
                  <a:schemeClr val="tx1"/>
                </a:solidFill>
                <a:latin typeface="Lucida Sans" pitchFamily="34" charset="0"/>
              </a:defRPr>
            </a:lvl3pPr>
            <a:lvl4pPr marL="1600200" indent="-228600">
              <a:defRPr sz="1600">
                <a:solidFill>
                  <a:schemeClr val="tx1"/>
                </a:solidFill>
                <a:latin typeface="Lucida Sans" pitchFamily="34" charset="0"/>
              </a:defRPr>
            </a:lvl4pPr>
            <a:lvl5pPr marL="2057400" indent="-228600">
              <a:defRPr sz="1600">
                <a:solidFill>
                  <a:schemeClr val="tx1"/>
                </a:solidFill>
                <a:latin typeface="Lucida Sans" pitchFamily="34" charset="0"/>
              </a:defRPr>
            </a:lvl5pPr>
            <a:lvl6pPr marL="2514600" indent="-228600" algn="ctr" eaLnBrk="0" fontAlgn="base" hangingPunct="0">
              <a:lnSpc>
                <a:spcPct val="115000"/>
              </a:lnSpc>
              <a:spcBef>
                <a:spcPct val="30000"/>
              </a:spcBef>
              <a:spcAft>
                <a:spcPct val="0"/>
              </a:spcAft>
              <a:defRPr sz="1600">
                <a:solidFill>
                  <a:schemeClr val="tx1"/>
                </a:solidFill>
                <a:latin typeface="Lucida Sans" pitchFamily="34" charset="0"/>
              </a:defRPr>
            </a:lvl6pPr>
            <a:lvl7pPr marL="2971800" indent="-228600" algn="ctr" eaLnBrk="0" fontAlgn="base" hangingPunct="0">
              <a:lnSpc>
                <a:spcPct val="115000"/>
              </a:lnSpc>
              <a:spcBef>
                <a:spcPct val="30000"/>
              </a:spcBef>
              <a:spcAft>
                <a:spcPct val="0"/>
              </a:spcAft>
              <a:defRPr sz="1600">
                <a:solidFill>
                  <a:schemeClr val="tx1"/>
                </a:solidFill>
                <a:latin typeface="Lucida Sans" pitchFamily="34" charset="0"/>
              </a:defRPr>
            </a:lvl7pPr>
            <a:lvl8pPr marL="3429000" indent="-228600" algn="ctr" eaLnBrk="0" fontAlgn="base" hangingPunct="0">
              <a:lnSpc>
                <a:spcPct val="115000"/>
              </a:lnSpc>
              <a:spcBef>
                <a:spcPct val="30000"/>
              </a:spcBef>
              <a:spcAft>
                <a:spcPct val="0"/>
              </a:spcAft>
              <a:defRPr sz="1600">
                <a:solidFill>
                  <a:schemeClr val="tx1"/>
                </a:solidFill>
                <a:latin typeface="Lucida Sans" pitchFamily="34" charset="0"/>
              </a:defRPr>
            </a:lvl8pPr>
            <a:lvl9pPr marL="3886200" indent="-228600" algn="ctr" eaLnBrk="0" fontAlgn="base" hangingPunct="0">
              <a:lnSpc>
                <a:spcPct val="115000"/>
              </a:lnSpc>
              <a:spcBef>
                <a:spcPct val="30000"/>
              </a:spcBef>
              <a:spcAft>
                <a:spcPct val="0"/>
              </a:spcAft>
              <a:defRPr sz="1600">
                <a:solidFill>
                  <a:schemeClr val="tx1"/>
                </a:solidFill>
                <a:latin typeface="Lucida Sans" pitchFamily="34" charset="0"/>
              </a:defRPr>
            </a:lvl9pPr>
          </a:lstStyle>
          <a:p>
            <a:pPr algn="l" eaLnBrk="1" hangingPunct="1">
              <a:lnSpc>
                <a:spcPct val="100000"/>
              </a:lnSpc>
              <a:spcBef>
                <a:spcPct val="50000"/>
              </a:spcBef>
              <a:defRPr/>
            </a:pPr>
            <a:r>
              <a:rPr lang="de-DE" sz="1000">
                <a:solidFill>
                  <a:schemeClr val="bg1"/>
                </a:solidFill>
                <a:latin typeface="Lucida Sans Unicode" panose="020B0602030504020204" pitchFamily="34" charset="0"/>
                <a:cs typeface="Lucida Sans Unicode" panose="020B0602030504020204" pitchFamily="34" charset="0"/>
              </a:rPr>
              <a:t>r =  92</a:t>
            </a:r>
          </a:p>
          <a:p>
            <a:pPr algn="l" eaLnBrk="1" hangingPunct="1">
              <a:lnSpc>
                <a:spcPct val="100000"/>
              </a:lnSpc>
              <a:spcBef>
                <a:spcPct val="50000"/>
              </a:spcBef>
              <a:defRPr/>
            </a:pPr>
            <a:r>
              <a:rPr lang="de-DE" sz="1000">
                <a:solidFill>
                  <a:schemeClr val="bg1"/>
                </a:solidFill>
                <a:latin typeface="Lucida Sans Unicode" panose="020B0602030504020204" pitchFamily="34" charset="0"/>
                <a:cs typeface="Lucida Sans Unicode" panose="020B0602030504020204" pitchFamily="34" charset="0"/>
              </a:rPr>
              <a:t>g = 95</a:t>
            </a:r>
          </a:p>
          <a:p>
            <a:pPr algn="l" eaLnBrk="1" hangingPunct="1">
              <a:lnSpc>
                <a:spcPct val="100000"/>
              </a:lnSpc>
              <a:spcBef>
                <a:spcPct val="50000"/>
              </a:spcBef>
              <a:defRPr/>
            </a:pPr>
            <a:r>
              <a:rPr lang="de-DE" sz="1000">
                <a:solidFill>
                  <a:schemeClr val="bg1"/>
                </a:solidFill>
                <a:latin typeface="Lucida Sans Unicode" panose="020B0602030504020204" pitchFamily="34" charset="0"/>
                <a:cs typeface="Lucida Sans Unicode" panose="020B0602030504020204" pitchFamily="34" charset="0"/>
              </a:rPr>
              <a:t>b = 83</a:t>
            </a:r>
          </a:p>
        </p:txBody>
      </p:sp>
      <p:sp>
        <p:nvSpPr>
          <p:cNvPr id="1043" name="Text Box 26"/>
          <p:cNvSpPr txBox="1">
            <a:spLocks noChangeArrowheads="1"/>
          </p:cNvSpPr>
          <p:nvPr/>
        </p:nvSpPr>
        <p:spPr bwMode="auto">
          <a:xfrm>
            <a:off x="9439275" y="4118818"/>
            <a:ext cx="5603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1600">
                <a:solidFill>
                  <a:schemeClr val="tx1"/>
                </a:solidFill>
                <a:latin typeface="Lucida Sans" pitchFamily="34" charset="0"/>
              </a:defRPr>
            </a:lvl1pPr>
            <a:lvl2pPr marL="742950" indent="-285750">
              <a:defRPr sz="1600">
                <a:solidFill>
                  <a:schemeClr val="tx1"/>
                </a:solidFill>
                <a:latin typeface="Lucida Sans" pitchFamily="34" charset="0"/>
              </a:defRPr>
            </a:lvl2pPr>
            <a:lvl3pPr marL="1143000" indent="-228600">
              <a:defRPr sz="1600">
                <a:solidFill>
                  <a:schemeClr val="tx1"/>
                </a:solidFill>
                <a:latin typeface="Lucida Sans" pitchFamily="34" charset="0"/>
              </a:defRPr>
            </a:lvl3pPr>
            <a:lvl4pPr marL="1600200" indent="-228600">
              <a:defRPr sz="1600">
                <a:solidFill>
                  <a:schemeClr val="tx1"/>
                </a:solidFill>
                <a:latin typeface="Lucida Sans" pitchFamily="34" charset="0"/>
              </a:defRPr>
            </a:lvl4pPr>
            <a:lvl5pPr marL="2057400" indent="-228600">
              <a:defRPr sz="1600">
                <a:solidFill>
                  <a:schemeClr val="tx1"/>
                </a:solidFill>
                <a:latin typeface="Lucida Sans" pitchFamily="34" charset="0"/>
              </a:defRPr>
            </a:lvl5pPr>
            <a:lvl6pPr marL="2514600" indent="-228600" algn="ctr" eaLnBrk="0" fontAlgn="base" hangingPunct="0">
              <a:lnSpc>
                <a:spcPct val="115000"/>
              </a:lnSpc>
              <a:spcBef>
                <a:spcPct val="30000"/>
              </a:spcBef>
              <a:spcAft>
                <a:spcPct val="0"/>
              </a:spcAft>
              <a:defRPr sz="1600">
                <a:solidFill>
                  <a:schemeClr val="tx1"/>
                </a:solidFill>
                <a:latin typeface="Lucida Sans" pitchFamily="34" charset="0"/>
              </a:defRPr>
            </a:lvl6pPr>
            <a:lvl7pPr marL="2971800" indent="-228600" algn="ctr" eaLnBrk="0" fontAlgn="base" hangingPunct="0">
              <a:lnSpc>
                <a:spcPct val="115000"/>
              </a:lnSpc>
              <a:spcBef>
                <a:spcPct val="30000"/>
              </a:spcBef>
              <a:spcAft>
                <a:spcPct val="0"/>
              </a:spcAft>
              <a:defRPr sz="1600">
                <a:solidFill>
                  <a:schemeClr val="tx1"/>
                </a:solidFill>
                <a:latin typeface="Lucida Sans" pitchFamily="34" charset="0"/>
              </a:defRPr>
            </a:lvl7pPr>
            <a:lvl8pPr marL="3429000" indent="-228600" algn="ctr" eaLnBrk="0" fontAlgn="base" hangingPunct="0">
              <a:lnSpc>
                <a:spcPct val="115000"/>
              </a:lnSpc>
              <a:spcBef>
                <a:spcPct val="30000"/>
              </a:spcBef>
              <a:spcAft>
                <a:spcPct val="0"/>
              </a:spcAft>
              <a:defRPr sz="1600">
                <a:solidFill>
                  <a:schemeClr val="tx1"/>
                </a:solidFill>
                <a:latin typeface="Lucida Sans" pitchFamily="34" charset="0"/>
              </a:defRPr>
            </a:lvl8pPr>
            <a:lvl9pPr marL="3886200" indent="-228600" algn="ctr" eaLnBrk="0" fontAlgn="base" hangingPunct="0">
              <a:lnSpc>
                <a:spcPct val="115000"/>
              </a:lnSpc>
              <a:spcBef>
                <a:spcPct val="30000"/>
              </a:spcBef>
              <a:spcAft>
                <a:spcPct val="0"/>
              </a:spcAft>
              <a:defRPr sz="1600">
                <a:solidFill>
                  <a:schemeClr val="tx1"/>
                </a:solidFill>
                <a:latin typeface="Lucida Sans" pitchFamily="34" charset="0"/>
              </a:defRPr>
            </a:lvl9pPr>
          </a:lstStyle>
          <a:p>
            <a:pPr algn="l" eaLnBrk="1" hangingPunct="1">
              <a:lnSpc>
                <a:spcPct val="100000"/>
              </a:lnSpc>
              <a:spcBef>
                <a:spcPct val="50000"/>
              </a:spcBef>
              <a:defRPr/>
            </a:pPr>
            <a:r>
              <a:rPr lang="de-DE" sz="1000">
                <a:latin typeface="Lucida Sans Unicode" panose="020B0602030504020204" pitchFamily="34" charset="0"/>
                <a:cs typeface="Lucida Sans Unicode" panose="020B0602030504020204" pitchFamily="34" charset="0"/>
              </a:rPr>
              <a:t>r =  141</a:t>
            </a:r>
          </a:p>
          <a:p>
            <a:pPr algn="l" eaLnBrk="1" hangingPunct="1">
              <a:lnSpc>
                <a:spcPct val="100000"/>
              </a:lnSpc>
              <a:spcBef>
                <a:spcPct val="50000"/>
              </a:spcBef>
              <a:defRPr/>
            </a:pPr>
            <a:r>
              <a:rPr lang="de-DE" sz="1000">
                <a:latin typeface="Lucida Sans Unicode" panose="020B0602030504020204" pitchFamily="34" charset="0"/>
                <a:cs typeface="Lucida Sans Unicode" panose="020B0602030504020204" pitchFamily="34" charset="0"/>
              </a:rPr>
              <a:t>g = 143</a:t>
            </a:r>
          </a:p>
          <a:p>
            <a:pPr algn="l" eaLnBrk="1" hangingPunct="1">
              <a:lnSpc>
                <a:spcPct val="100000"/>
              </a:lnSpc>
              <a:spcBef>
                <a:spcPct val="50000"/>
              </a:spcBef>
              <a:defRPr/>
            </a:pPr>
            <a:r>
              <a:rPr lang="de-DE" sz="1000">
                <a:latin typeface="Lucida Sans Unicode" panose="020B0602030504020204" pitchFamily="34" charset="0"/>
                <a:cs typeface="Lucida Sans Unicode" panose="020B0602030504020204" pitchFamily="34" charset="0"/>
              </a:rPr>
              <a:t>b = 134</a:t>
            </a:r>
          </a:p>
        </p:txBody>
      </p:sp>
      <p:sp>
        <p:nvSpPr>
          <p:cNvPr id="1044" name="Text Box 25"/>
          <p:cNvSpPr txBox="1">
            <a:spLocks noChangeArrowheads="1"/>
          </p:cNvSpPr>
          <p:nvPr/>
        </p:nvSpPr>
        <p:spPr bwMode="auto">
          <a:xfrm>
            <a:off x="9439275" y="5069730"/>
            <a:ext cx="5603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1600">
                <a:solidFill>
                  <a:schemeClr val="tx1"/>
                </a:solidFill>
                <a:latin typeface="Lucida Sans" pitchFamily="34" charset="0"/>
              </a:defRPr>
            </a:lvl1pPr>
            <a:lvl2pPr marL="742950" indent="-285750">
              <a:defRPr sz="1600">
                <a:solidFill>
                  <a:schemeClr val="tx1"/>
                </a:solidFill>
                <a:latin typeface="Lucida Sans" pitchFamily="34" charset="0"/>
              </a:defRPr>
            </a:lvl2pPr>
            <a:lvl3pPr marL="1143000" indent="-228600">
              <a:defRPr sz="1600">
                <a:solidFill>
                  <a:schemeClr val="tx1"/>
                </a:solidFill>
                <a:latin typeface="Lucida Sans" pitchFamily="34" charset="0"/>
              </a:defRPr>
            </a:lvl3pPr>
            <a:lvl4pPr marL="1600200" indent="-228600">
              <a:defRPr sz="1600">
                <a:solidFill>
                  <a:schemeClr val="tx1"/>
                </a:solidFill>
                <a:latin typeface="Lucida Sans" pitchFamily="34" charset="0"/>
              </a:defRPr>
            </a:lvl4pPr>
            <a:lvl5pPr marL="2057400" indent="-228600">
              <a:defRPr sz="1600">
                <a:solidFill>
                  <a:schemeClr val="tx1"/>
                </a:solidFill>
                <a:latin typeface="Lucida Sans" pitchFamily="34" charset="0"/>
              </a:defRPr>
            </a:lvl5pPr>
            <a:lvl6pPr marL="2514600" indent="-228600" algn="ctr" eaLnBrk="0" fontAlgn="base" hangingPunct="0">
              <a:lnSpc>
                <a:spcPct val="115000"/>
              </a:lnSpc>
              <a:spcBef>
                <a:spcPct val="30000"/>
              </a:spcBef>
              <a:spcAft>
                <a:spcPct val="0"/>
              </a:spcAft>
              <a:defRPr sz="1600">
                <a:solidFill>
                  <a:schemeClr val="tx1"/>
                </a:solidFill>
                <a:latin typeface="Lucida Sans" pitchFamily="34" charset="0"/>
              </a:defRPr>
            </a:lvl6pPr>
            <a:lvl7pPr marL="2971800" indent="-228600" algn="ctr" eaLnBrk="0" fontAlgn="base" hangingPunct="0">
              <a:lnSpc>
                <a:spcPct val="115000"/>
              </a:lnSpc>
              <a:spcBef>
                <a:spcPct val="30000"/>
              </a:spcBef>
              <a:spcAft>
                <a:spcPct val="0"/>
              </a:spcAft>
              <a:defRPr sz="1600">
                <a:solidFill>
                  <a:schemeClr val="tx1"/>
                </a:solidFill>
                <a:latin typeface="Lucida Sans" pitchFamily="34" charset="0"/>
              </a:defRPr>
            </a:lvl7pPr>
            <a:lvl8pPr marL="3429000" indent="-228600" algn="ctr" eaLnBrk="0" fontAlgn="base" hangingPunct="0">
              <a:lnSpc>
                <a:spcPct val="115000"/>
              </a:lnSpc>
              <a:spcBef>
                <a:spcPct val="30000"/>
              </a:spcBef>
              <a:spcAft>
                <a:spcPct val="0"/>
              </a:spcAft>
              <a:defRPr sz="1600">
                <a:solidFill>
                  <a:schemeClr val="tx1"/>
                </a:solidFill>
                <a:latin typeface="Lucida Sans" pitchFamily="34" charset="0"/>
              </a:defRPr>
            </a:lvl8pPr>
            <a:lvl9pPr marL="3886200" indent="-228600" algn="ctr" eaLnBrk="0" fontAlgn="base" hangingPunct="0">
              <a:lnSpc>
                <a:spcPct val="115000"/>
              </a:lnSpc>
              <a:spcBef>
                <a:spcPct val="30000"/>
              </a:spcBef>
              <a:spcAft>
                <a:spcPct val="0"/>
              </a:spcAft>
              <a:defRPr sz="1600">
                <a:solidFill>
                  <a:schemeClr val="tx1"/>
                </a:solidFill>
                <a:latin typeface="Lucida Sans" pitchFamily="34" charset="0"/>
              </a:defRPr>
            </a:lvl9pPr>
          </a:lstStyle>
          <a:p>
            <a:pPr algn="l" eaLnBrk="1" hangingPunct="1">
              <a:lnSpc>
                <a:spcPct val="100000"/>
              </a:lnSpc>
              <a:spcBef>
                <a:spcPct val="50000"/>
              </a:spcBef>
              <a:defRPr/>
            </a:pPr>
            <a:r>
              <a:rPr lang="de-DE" sz="1000">
                <a:latin typeface="Lucida Sans Unicode" panose="020B0602030504020204" pitchFamily="34" charset="0"/>
                <a:cs typeface="Lucida Sans Unicode" panose="020B0602030504020204" pitchFamily="34" charset="0"/>
              </a:rPr>
              <a:t>r = 174 </a:t>
            </a:r>
          </a:p>
          <a:p>
            <a:pPr algn="l" eaLnBrk="1" hangingPunct="1">
              <a:lnSpc>
                <a:spcPct val="100000"/>
              </a:lnSpc>
              <a:spcBef>
                <a:spcPct val="50000"/>
              </a:spcBef>
              <a:defRPr/>
            </a:pPr>
            <a:r>
              <a:rPr lang="de-DE" sz="1000">
                <a:latin typeface="Lucida Sans Unicode" panose="020B0602030504020204" pitchFamily="34" charset="0"/>
                <a:cs typeface="Lucida Sans Unicode" panose="020B0602030504020204" pitchFamily="34" charset="0"/>
              </a:rPr>
              <a:t>g = 175</a:t>
            </a:r>
          </a:p>
          <a:p>
            <a:pPr algn="l" eaLnBrk="1" hangingPunct="1">
              <a:lnSpc>
                <a:spcPct val="100000"/>
              </a:lnSpc>
              <a:spcBef>
                <a:spcPct val="50000"/>
              </a:spcBef>
              <a:defRPr/>
            </a:pPr>
            <a:r>
              <a:rPr lang="de-DE" sz="1000">
                <a:latin typeface="Lucida Sans Unicode" panose="020B0602030504020204" pitchFamily="34" charset="0"/>
                <a:cs typeface="Lucida Sans Unicode" panose="020B0602030504020204" pitchFamily="34" charset="0"/>
              </a:rPr>
              <a:t>b = 169</a:t>
            </a:r>
          </a:p>
        </p:txBody>
      </p:sp>
      <p:sp>
        <p:nvSpPr>
          <p:cNvPr id="1045" name="Text Box 24"/>
          <p:cNvSpPr txBox="1">
            <a:spLocks noChangeArrowheads="1"/>
          </p:cNvSpPr>
          <p:nvPr/>
        </p:nvSpPr>
        <p:spPr bwMode="auto">
          <a:xfrm>
            <a:off x="9426575" y="6049218"/>
            <a:ext cx="5603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1600">
                <a:solidFill>
                  <a:schemeClr val="tx1"/>
                </a:solidFill>
                <a:latin typeface="Lucida Sans" pitchFamily="34" charset="0"/>
              </a:defRPr>
            </a:lvl1pPr>
            <a:lvl2pPr marL="742950" indent="-285750">
              <a:defRPr sz="1600">
                <a:solidFill>
                  <a:schemeClr val="tx1"/>
                </a:solidFill>
                <a:latin typeface="Lucida Sans" pitchFamily="34" charset="0"/>
              </a:defRPr>
            </a:lvl2pPr>
            <a:lvl3pPr marL="1143000" indent="-228600">
              <a:defRPr sz="1600">
                <a:solidFill>
                  <a:schemeClr val="tx1"/>
                </a:solidFill>
                <a:latin typeface="Lucida Sans" pitchFamily="34" charset="0"/>
              </a:defRPr>
            </a:lvl3pPr>
            <a:lvl4pPr marL="1600200" indent="-228600">
              <a:defRPr sz="1600">
                <a:solidFill>
                  <a:schemeClr val="tx1"/>
                </a:solidFill>
                <a:latin typeface="Lucida Sans" pitchFamily="34" charset="0"/>
              </a:defRPr>
            </a:lvl4pPr>
            <a:lvl5pPr marL="2057400" indent="-228600">
              <a:defRPr sz="1600">
                <a:solidFill>
                  <a:schemeClr val="tx1"/>
                </a:solidFill>
                <a:latin typeface="Lucida Sans" pitchFamily="34" charset="0"/>
              </a:defRPr>
            </a:lvl5pPr>
            <a:lvl6pPr marL="2514600" indent="-228600" algn="ctr" eaLnBrk="0" fontAlgn="base" hangingPunct="0">
              <a:lnSpc>
                <a:spcPct val="115000"/>
              </a:lnSpc>
              <a:spcBef>
                <a:spcPct val="30000"/>
              </a:spcBef>
              <a:spcAft>
                <a:spcPct val="0"/>
              </a:spcAft>
              <a:defRPr sz="1600">
                <a:solidFill>
                  <a:schemeClr val="tx1"/>
                </a:solidFill>
                <a:latin typeface="Lucida Sans" pitchFamily="34" charset="0"/>
              </a:defRPr>
            </a:lvl6pPr>
            <a:lvl7pPr marL="2971800" indent="-228600" algn="ctr" eaLnBrk="0" fontAlgn="base" hangingPunct="0">
              <a:lnSpc>
                <a:spcPct val="115000"/>
              </a:lnSpc>
              <a:spcBef>
                <a:spcPct val="30000"/>
              </a:spcBef>
              <a:spcAft>
                <a:spcPct val="0"/>
              </a:spcAft>
              <a:defRPr sz="1600">
                <a:solidFill>
                  <a:schemeClr val="tx1"/>
                </a:solidFill>
                <a:latin typeface="Lucida Sans" pitchFamily="34" charset="0"/>
              </a:defRPr>
            </a:lvl7pPr>
            <a:lvl8pPr marL="3429000" indent="-228600" algn="ctr" eaLnBrk="0" fontAlgn="base" hangingPunct="0">
              <a:lnSpc>
                <a:spcPct val="115000"/>
              </a:lnSpc>
              <a:spcBef>
                <a:spcPct val="30000"/>
              </a:spcBef>
              <a:spcAft>
                <a:spcPct val="0"/>
              </a:spcAft>
              <a:defRPr sz="1600">
                <a:solidFill>
                  <a:schemeClr val="tx1"/>
                </a:solidFill>
                <a:latin typeface="Lucida Sans" pitchFamily="34" charset="0"/>
              </a:defRPr>
            </a:lvl8pPr>
            <a:lvl9pPr marL="3886200" indent="-228600" algn="ctr" eaLnBrk="0" fontAlgn="base" hangingPunct="0">
              <a:lnSpc>
                <a:spcPct val="115000"/>
              </a:lnSpc>
              <a:spcBef>
                <a:spcPct val="30000"/>
              </a:spcBef>
              <a:spcAft>
                <a:spcPct val="0"/>
              </a:spcAft>
              <a:defRPr sz="1600">
                <a:solidFill>
                  <a:schemeClr val="tx1"/>
                </a:solidFill>
                <a:latin typeface="Lucida Sans" pitchFamily="34" charset="0"/>
              </a:defRPr>
            </a:lvl9pPr>
          </a:lstStyle>
          <a:p>
            <a:pPr algn="l" eaLnBrk="1" hangingPunct="1">
              <a:lnSpc>
                <a:spcPct val="100000"/>
              </a:lnSpc>
              <a:spcBef>
                <a:spcPct val="50000"/>
              </a:spcBef>
              <a:defRPr/>
            </a:pPr>
            <a:r>
              <a:rPr lang="de-DE" sz="1000">
                <a:solidFill>
                  <a:srgbClr val="5C5F53"/>
                </a:solidFill>
                <a:latin typeface="Lucida Sans Unicode" panose="020B0602030504020204" pitchFamily="34" charset="0"/>
                <a:cs typeface="Lucida Sans Unicode" panose="020B0602030504020204" pitchFamily="34" charset="0"/>
              </a:rPr>
              <a:t>r = 206 </a:t>
            </a:r>
          </a:p>
          <a:p>
            <a:pPr algn="l" eaLnBrk="1" hangingPunct="1">
              <a:lnSpc>
                <a:spcPct val="100000"/>
              </a:lnSpc>
              <a:spcBef>
                <a:spcPct val="50000"/>
              </a:spcBef>
              <a:defRPr/>
            </a:pPr>
            <a:r>
              <a:rPr lang="de-DE" sz="1000">
                <a:solidFill>
                  <a:srgbClr val="5C5F53"/>
                </a:solidFill>
                <a:latin typeface="Lucida Sans Unicode" panose="020B0602030504020204" pitchFamily="34" charset="0"/>
                <a:cs typeface="Lucida Sans Unicode" panose="020B0602030504020204" pitchFamily="34" charset="0"/>
              </a:rPr>
              <a:t>g = 207</a:t>
            </a:r>
          </a:p>
          <a:p>
            <a:pPr algn="l" eaLnBrk="1" hangingPunct="1">
              <a:lnSpc>
                <a:spcPct val="100000"/>
              </a:lnSpc>
              <a:spcBef>
                <a:spcPct val="50000"/>
              </a:spcBef>
              <a:defRPr/>
            </a:pPr>
            <a:r>
              <a:rPr lang="de-DE" sz="1000">
                <a:solidFill>
                  <a:srgbClr val="5C5F53"/>
                </a:solidFill>
                <a:latin typeface="Lucida Sans Unicode" panose="020B0602030504020204" pitchFamily="34" charset="0"/>
                <a:cs typeface="Lucida Sans Unicode" panose="020B0602030504020204" pitchFamily="34" charset="0"/>
              </a:rPr>
              <a:t>b = 203</a:t>
            </a:r>
          </a:p>
        </p:txBody>
      </p:sp>
      <p:sp>
        <p:nvSpPr>
          <p:cNvPr id="1046" name="Text Box 19"/>
          <p:cNvSpPr txBox="1">
            <a:spLocks noChangeArrowheads="1"/>
          </p:cNvSpPr>
          <p:nvPr/>
        </p:nvSpPr>
        <p:spPr bwMode="auto">
          <a:xfrm>
            <a:off x="-876300" y="2615455"/>
            <a:ext cx="560387"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1600">
                <a:solidFill>
                  <a:schemeClr val="tx1"/>
                </a:solidFill>
                <a:latin typeface="Lucida Sans" pitchFamily="34" charset="0"/>
              </a:defRPr>
            </a:lvl1pPr>
            <a:lvl2pPr marL="742950" indent="-285750">
              <a:defRPr sz="1600">
                <a:solidFill>
                  <a:schemeClr val="tx1"/>
                </a:solidFill>
                <a:latin typeface="Lucida Sans" pitchFamily="34" charset="0"/>
              </a:defRPr>
            </a:lvl2pPr>
            <a:lvl3pPr marL="1143000" indent="-228600">
              <a:defRPr sz="1600">
                <a:solidFill>
                  <a:schemeClr val="tx1"/>
                </a:solidFill>
                <a:latin typeface="Lucida Sans" pitchFamily="34" charset="0"/>
              </a:defRPr>
            </a:lvl3pPr>
            <a:lvl4pPr marL="1600200" indent="-228600">
              <a:defRPr sz="1600">
                <a:solidFill>
                  <a:schemeClr val="tx1"/>
                </a:solidFill>
                <a:latin typeface="Lucida Sans" pitchFamily="34" charset="0"/>
              </a:defRPr>
            </a:lvl4pPr>
            <a:lvl5pPr marL="2057400" indent="-228600">
              <a:defRPr sz="1600">
                <a:solidFill>
                  <a:schemeClr val="tx1"/>
                </a:solidFill>
                <a:latin typeface="Lucida Sans" pitchFamily="34" charset="0"/>
              </a:defRPr>
            </a:lvl5pPr>
            <a:lvl6pPr marL="2514600" indent="-228600" algn="ctr" eaLnBrk="0" fontAlgn="base" hangingPunct="0">
              <a:lnSpc>
                <a:spcPct val="115000"/>
              </a:lnSpc>
              <a:spcBef>
                <a:spcPct val="30000"/>
              </a:spcBef>
              <a:spcAft>
                <a:spcPct val="0"/>
              </a:spcAft>
              <a:defRPr sz="1600">
                <a:solidFill>
                  <a:schemeClr val="tx1"/>
                </a:solidFill>
                <a:latin typeface="Lucida Sans" pitchFamily="34" charset="0"/>
              </a:defRPr>
            </a:lvl6pPr>
            <a:lvl7pPr marL="2971800" indent="-228600" algn="ctr" eaLnBrk="0" fontAlgn="base" hangingPunct="0">
              <a:lnSpc>
                <a:spcPct val="115000"/>
              </a:lnSpc>
              <a:spcBef>
                <a:spcPct val="30000"/>
              </a:spcBef>
              <a:spcAft>
                <a:spcPct val="0"/>
              </a:spcAft>
              <a:defRPr sz="1600">
                <a:solidFill>
                  <a:schemeClr val="tx1"/>
                </a:solidFill>
                <a:latin typeface="Lucida Sans" pitchFamily="34" charset="0"/>
              </a:defRPr>
            </a:lvl7pPr>
            <a:lvl8pPr marL="3429000" indent="-228600" algn="ctr" eaLnBrk="0" fontAlgn="base" hangingPunct="0">
              <a:lnSpc>
                <a:spcPct val="115000"/>
              </a:lnSpc>
              <a:spcBef>
                <a:spcPct val="30000"/>
              </a:spcBef>
              <a:spcAft>
                <a:spcPct val="0"/>
              </a:spcAft>
              <a:defRPr sz="1600">
                <a:solidFill>
                  <a:schemeClr val="tx1"/>
                </a:solidFill>
                <a:latin typeface="Lucida Sans" pitchFamily="34" charset="0"/>
              </a:defRPr>
            </a:lvl8pPr>
            <a:lvl9pPr marL="3886200" indent="-228600" algn="ctr" eaLnBrk="0" fontAlgn="base" hangingPunct="0">
              <a:lnSpc>
                <a:spcPct val="115000"/>
              </a:lnSpc>
              <a:spcBef>
                <a:spcPct val="30000"/>
              </a:spcBef>
              <a:spcAft>
                <a:spcPct val="0"/>
              </a:spcAft>
              <a:defRPr sz="1600">
                <a:solidFill>
                  <a:schemeClr val="tx1"/>
                </a:solidFill>
                <a:latin typeface="Lucida Sans" pitchFamily="34" charset="0"/>
              </a:defRPr>
            </a:lvl9pPr>
          </a:lstStyle>
          <a:p>
            <a:pPr eaLnBrk="1" hangingPunct="1">
              <a:lnSpc>
                <a:spcPct val="100000"/>
              </a:lnSpc>
              <a:spcBef>
                <a:spcPct val="50000"/>
              </a:spcBef>
              <a:defRPr/>
            </a:pPr>
            <a:r>
              <a:rPr lang="de-DE" sz="1000">
                <a:solidFill>
                  <a:srgbClr val="5D5F53"/>
                </a:solidFill>
                <a:latin typeface="Lucida Sans Unicode" panose="020B0602030504020204" pitchFamily="34" charset="0"/>
                <a:ea typeface="ＭＳ Ｐゴシック" pitchFamily="34" charset="-128"/>
                <a:cs typeface="Lucida Sans Unicode" panose="020B0602030504020204" pitchFamily="34" charset="0"/>
              </a:rPr>
              <a:t>weiß</a:t>
            </a:r>
          </a:p>
        </p:txBody>
      </p:sp>
      <p:sp>
        <p:nvSpPr>
          <p:cNvPr id="1047" name="Text Box 20"/>
          <p:cNvSpPr txBox="1">
            <a:spLocks noChangeArrowheads="1"/>
          </p:cNvSpPr>
          <p:nvPr/>
        </p:nvSpPr>
        <p:spPr bwMode="auto">
          <a:xfrm>
            <a:off x="-874713" y="3591768"/>
            <a:ext cx="560388"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1600">
                <a:solidFill>
                  <a:schemeClr val="tx1"/>
                </a:solidFill>
                <a:latin typeface="Lucida Sans" pitchFamily="34" charset="0"/>
              </a:defRPr>
            </a:lvl1pPr>
            <a:lvl2pPr marL="742950" indent="-285750">
              <a:defRPr sz="1600">
                <a:solidFill>
                  <a:schemeClr val="tx1"/>
                </a:solidFill>
                <a:latin typeface="Lucida Sans" pitchFamily="34" charset="0"/>
              </a:defRPr>
            </a:lvl2pPr>
            <a:lvl3pPr marL="1143000" indent="-228600">
              <a:defRPr sz="1600">
                <a:solidFill>
                  <a:schemeClr val="tx1"/>
                </a:solidFill>
                <a:latin typeface="Lucida Sans" pitchFamily="34" charset="0"/>
              </a:defRPr>
            </a:lvl3pPr>
            <a:lvl4pPr marL="1600200" indent="-228600">
              <a:defRPr sz="1600">
                <a:solidFill>
                  <a:schemeClr val="tx1"/>
                </a:solidFill>
                <a:latin typeface="Lucida Sans" pitchFamily="34" charset="0"/>
              </a:defRPr>
            </a:lvl4pPr>
            <a:lvl5pPr marL="2057400" indent="-228600">
              <a:defRPr sz="1600">
                <a:solidFill>
                  <a:schemeClr val="tx1"/>
                </a:solidFill>
                <a:latin typeface="Lucida Sans" pitchFamily="34" charset="0"/>
              </a:defRPr>
            </a:lvl5pPr>
            <a:lvl6pPr marL="2514600" indent="-228600" algn="ctr" eaLnBrk="0" fontAlgn="base" hangingPunct="0">
              <a:lnSpc>
                <a:spcPct val="115000"/>
              </a:lnSpc>
              <a:spcBef>
                <a:spcPct val="30000"/>
              </a:spcBef>
              <a:spcAft>
                <a:spcPct val="0"/>
              </a:spcAft>
              <a:defRPr sz="1600">
                <a:solidFill>
                  <a:schemeClr val="tx1"/>
                </a:solidFill>
                <a:latin typeface="Lucida Sans" pitchFamily="34" charset="0"/>
              </a:defRPr>
            </a:lvl6pPr>
            <a:lvl7pPr marL="2971800" indent="-228600" algn="ctr" eaLnBrk="0" fontAlgn="base" hangingPunct="0">
              <a:lnSpc>
                <a:spcPct val="115000"/>
              </a:lnSpc>
              <a:spcBef>
                <a:spcPct val="30000"/>
              </a:spcBef>
              <a:spcAft>
                <a:spcPct val="0"/>
              </a:spcAft>
              <a:defRPr sz="1600">
                <a:solidFill>
                  <a:schemeClr val="tx1"/>
                </a:solidFill>
                <a:latin typeface="Lucida Sans" pitchFamily="34" charset="0"/>
              </a:defRPr>
            </a:lvl7pPr>
            <a:lvl8pPr marL="3429000" indent="-228600" algn="ctr" eaLnBrk="0" fontAlgn="base" hangingPunct="0">
              <a:lnSpc>
                <a:spcPct val="115000"/>
              </a:lnSpc>
              <a:spcBef>
                <a:spcPct val="30000"/>
              </a:spcBef>
              <a:spcAft>
                <a:spcPct val="0"/>
              </a:spcAft>
              <a:defRPr sz="1600">
                <a:solidFill>
                  <a:schemeClr val="tx1"/>
                </a:solidFill>
                <a:latin typeface="Lucida Sans" pitchFamily="34" charset="0"/>
              </a:defRPr>
            </a:lvl8pPr>
            <a:lvl9pPr marL="3886200" indent="-228600" algn="ctr" eaLnBrk="0" fontAlgn="base" hangingPunct="0">
              <a:lnSpc>
                <a:spcPct val="115000"/>
              </a:lnSpc>
              <a:spcBef>
                <a:spcPct val="30000"/>
              </a:spcBef>
              <a:spcAft>
                <a:spcPct val="0"/>
              </a:spcAft>
              <a:defRPr sz="1600">
                <a:solidFill>
                  <a:schemeClr val="tx1"/>
                </a:solidFill>
                <a:latin typeface="Lucida Sans" pitchFamily="34" charset="0"/>
              </a:defRPr>
            </a:lvl9pPr>
          </a:lstStyle>
          <a:p>
            <a:pPr algn="l" eaLnBrk="1" hangingPunct="1">
              <a:lnSpc>
                <a:spcPct val="100000"/>
              </a:lnSpc>
              <a:spcBef>
                <a:spcPct val="50000"/>
              </a:spcBef>
              <a:defRPr/>
            </a:pPr>
            <a:r>
              <a:rPr lang="de-DE" sz="1000">
                <a:solidFill>
                  <a:schemeClr val="bg1"/>
                </a:solidFill>
                <a:latin typeface="Lucida Sans Unicode" panose="020B0602030504020204" pitchFamily="34" charset="0"/>
                <a:cs typeface="Lucida Sans Unicode" panose="020B0602030504020204" pitchFamily="34" charset="0"/>
              </a:rPr>
              <a:t>schwarz</a:t>
            </a:r>
          </a:p>
        </p:txBody>
      </p:sp>
      <p:sp>
        <p:nvSpPr>
          <p:cNvPr id="1048" name="Text Box 21"/>
          <p:cNvSpPr txBox="1">
            <a:spLocks noChangeArrowheads="1"/>
          </p:cNvSpPr>
          <p:nvPr/>
        </p:nvSpPr>
        <p:spPr bwMode="auto">
          <a:xfrm>
            <a:off x="-838200" y="4212480"/>
            <a:ext cx="5603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1600">
                <a:solidFill>
                  <a:schemeClr val="tx1"/>
                </a:solidFill>
                <a:latin typeface="Lucida Sans" pitchFamily="34" charset="0"/>
              </a:defRPr>
            </a:lvl1pPr>
            <a:lvl2pPr marL="742950" indent="-285750">
              <a:defRPr sz="1600">
                <a:solidFill>
                  <a:schemeClr val="tx1"/>
                </a:solidFill>
                <a:latin typeface="Lucida Sans" pitchFamily="34" charset="0"/>
              </a:defRPr>
            </a:lvl2pPr>
            <a:lvl3pPr marL="1143000" indent="-228600">
              <a:defRPr sz="1600">
                <a:solidFill>
                  <a:schemeClr val="tx1"/>
                </a:solidFill>
                <a:latin typeface="Lucida Sans" pitchFamily="34" charset="0"/>
              </a:defRPr>
            </a:lvl3pPr>
            <a:lvl4pPr marL="1600200" indent="-228600">
              <a:defRPr sz="1600">
                <a:solidFill>
                  <a:schemeClr val="tx1"/>
                </a:solidFill>
                <a:latin typeface="Lucida Sans" pitchFamily="34" charset="0"/>
              </a:defRPr>
            </a:lvl4pPr>
            <a:lvl5pPr marL="2057400" indent="-228600">
              <a:defRPr sz="1600">
                <a:solidFill>
                  <a:schemeClr val="tx1"/>
                </a:solidFill>
                <a:latin typeface="Lucida Sans" pitchFamily="34" charset="0"/>
              </a:defRPr>
            </a:lvl5pPr>
            <a:lvl6pPr marL="2514600" indent="-228600" algn="ctr" eaLnBrk="0" fontAlgn="base" hangingPunct="0">
              <a:lnSpc>
                <a:spcPct val="115000"/>
              </a:lnSpc>
              <a:spcBef>
                <a:spcPct val="30000"/>
              </a:spcBef>
              <a:spcAft>
                <a:spcPct val="0"/>
              </a:spcAft>
              <a:defRPr sz="1600">
                <a:solidFill>
                  <a:schemeClr val="tx1"/>
                </a:solidFill>
                <a:latin typeface="Lucida Sans" pitchFamily="34" charset="0"/>
              </a:defRPr>
            </a:lvl6pPr>
            <a:lvl7pPr marL="2971800" indent="-228600" algn="ctr" eaLnBrk="0" fontAlgn="base" hangingPunct="0">
              <a:lnSpc>
                <a:spcPct val="115000"/>
              </a:lnSpc>
              <a:spcBef>
                <a:spcPct val="30000"/>
              </a:spcBef>
              <a:spcAft>
                <a:spcPct val="0"/>
              </a:spcAft>
              <a:defRPr sz="1600">
                <a:solidFill>
                  <a:schemeClr val="tx1"/>
                </a:solidFill>
                <a:latin typeface="Lucida Sans" pitchFamily="34" charset="0"/>
              </a:defRPr>
            </a:lvl7pPr>
            <a:lvl8pPr marL="3429000" indent="-228600" algn="ctr" eaLnBrk="0" fontAlgn="base" hangingPunct="0">
              <a:lnSpc>
                <a:spcPct val="115000"/>
              </a:lnSpc>
              <a:spcBef>
                <a:spcPct val="30000"/>
              </a:spcBef>
              <a:spcAft>
                <a:spcPct val="0"/>
              </a:spcAft>
              <a:defRPr sz="1600">
                <a:solidFill>
                  <a:schemeClr val="tx1"/>
                </a:solidFill>
                <a:latin typeface="Lucida Sans" pitchFamily="34" charset="0"/>
              </a:defRPr>
            </a:lvl8pPr>
            <a:lvl9pPr marL="3886200" indent="-228600" algn="ctr" eaLnBrk="0" fontAlgn="base" hangingPunct="0">
              <a:lnSpc>
                <a:spcPct val="115000"/>
              </a:lnSpc>
              <a:spcBef>
                <a:spcPct val="30000"/>
              </a:spcBef>
              <a:spcAft>
                <a:spcPct val="0"/>
              </a:spcAft>
              <a:defRPr sz="1600">
                <a:solidFill>
                  <a:schemeClr val="tx1"/>
                </a:solidFill>
                <a:latin typeface="Lucida Sans" pitchFamily="34" charset="0"/>
              </a:defRPr>
            </a:lvl9pPr>
          </a:lstStyle>
          <a:p>
            <a:pPr algn="l" eaLnBrk="1" hangingPunct="1">
              <a:lnSpc>
                <a:spcPct val="100000"/>
              </a:lnSpc>
              <a:spcBef>
                <a:spcPct val="50000"/>
              </a:spcBef>
              <a:defRPr/>
            </a:pPr>
            <a:r>
              <a:rPr lang="de-DE" sz="1000" dirty="0">
                <a:solidFill>
                  <a:schemeClr val="bg1"/>
                </a:solidFill>
                <a:latin typeface="Lucida Sans Unicode" panose="020B0602030504020204" pitchFamily="34" charset="0"/>
                <a:cs typeface="Lucida Sans Unicode" panose="020B0602030504020204" pitchFamily="34" charset="0"/>
              </a:rPr>
              <a:t>r = 2</a:t>
            </a:r>
          </a:p>
          <a:p>
            <a:pPr algn="l" eaLnBrk="1" hangingPunct="1">
              <a:lnSpc>
                <a:spcPct val="100000"/>
              </a:lnSpc>
              <a:spcBef>
                <a:spcPct val="50000"/>
              </a:spcBef>
              <a:defRPr/>
            </a:pPr>
            <a:r>
              <a:rPr lang="de-DE" sz="1000" dirty="0">
                <a:solidFill>
                  <a:schemeClr val="bg1"/>
                </a:solidFill>
                <a:latin typeface="Lucida Sans Unicode" panose="020B0602030504020204" pitchFamily="34" charset="0"/>
                <a:cs typeface="Lucida Sans Unicode" panose="020B0602030504020204" pitchFamily="34" charset="0"/>
              </a:rPr>
              <a:t>g = 170</a:t>
            </a:r>
          </a:p>
          <a:p>
            <a:pPr algn="l" eaLnBrk="1" hangingPunct="1">
              <a:lnSpc>
                <a:spcPct val="100000"/>
              </a:lnSpc>
              <a:spcBef>
                <a:spcPct val="50000"/>
              </a:spcBef>
              <a:defRPr/>
            </a:pPr>
            <a:r>
              <a:rPr lang="de-DE" sz="1000" dirty="0">
                <a:solidFill>
                  <a:schemeClr val="bg1"/>
                </a:solidFill>
                <a:latin typeface="Lucida Sans Unicode" panose="020B0602030504020204" pitchFamily="34" charset="0"/>
                <a:cs typeface="Lucida Sans Unicode" panose="020B0602030504020204" pitchFamily="34" charset="0"/>
              </a:rPr>
              <a:t>b = 187</a:t>
            </a:r>
          </a:p>
        </p:txBody>
      </p:sp>
      <p:sp>
        <p:nvSpPr>
          <p:cNvPr id="1049" name="Text Box 22"/>
          <p:cNvSpPr txBox="1">
            <a:spLocks noChangeArrowheads="1"/>
          </p:cNvSpPr>
          <p:nvPr/>
        </p:nvSpPr>
        <p:spPr bwMode="auto">
          <a:xfrm>
            <a:off x="-863600" y="5134818"/>
            <a:ext cx="5603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1600">
                <a:solidFill>
                  <a:schemeClr val="tx1"/>
                </a:solidFill>
                <a:latin typeface="Lucida Sans" pitchFamily="34" charset="0"/>
              </a:defRPr>
            </a:lvl1pPr>
            <a:lvl2pPr marL="742950" indent="-285750">
              <a:defRPr sz="1600">
                <a:solidFill>
                  <a:schemeClr val="tx1"/>
                </a:solidFill>
                <a:latin typeface="Lucida Sans" pitchFamily="34" charset="0"/>
              </a:defRPr>
            </a:lvl2pPr>
            <a:lvl3pPr marL="1143000" indent="-228600">
              <a:defRPr sz="1600">
                <a:solidFill>
                  <a:schemeClr val="tx1"/>
                </a:solidFill>
                <a:latin typeface="Lucida Sans" pitchFamily="34" charset="0"/>
              </a:defRPr>
            </a:lvl3pPr>
            <a:lvl4pPr marL="1600200" indent="-228600">
              <a:defRPr sz="1600">
                <a:solidFill>
                  <a:schemeClr val="tx1"/>
                </a:solidFill>
                <a:latin typeface="Lucida Sans" pitchFamily="34" charset="0"/>
              </a:defRPr>
            </a:lvl4pPr>
            <a:lvl5pPr marL="2057400" indent="-228600">
              <a:defRPr sz="1600">
                <a:solidFill>
                  <a:schemeClr val="tx1"/>
                </a:solidFill>
                <a:latin typeface="Lucida Sans" pitchFamily="34" charset="0"/>
              </a:defRPr>
            </a:lvl5pPr>
            <a:lvl6pPr marL="2514600" indent="-228600" algn="ctr" eaLnBrk="0" fontAlgn="base" hangingPunct="0">
              <a:lnSpc>
                <a:spcPct val="115000"/>
              </a:lnSpc>
              <a:spcBef>
                <a:spcPct val="30000"/>
              </a:spcBef>
              <a:spcAft>
                <a:spcPct val="0"/>
              </a:spcAft>
              <a:defRPr sz="1600">
                <a:solidFill>
                  <a:schemeClr val="tx1"/>
                </a:solidFill>
                <a:latin typeface="Lucida Sans" pitchFamily="34" charset="0"/>
              </a:defRPr>
            </a:lvl6pPr>
            <a:lvl7pPr marL="2971800" indent="-228600" algn="ctr" eaLnBrk="0" fontAlgn="base" hangingPunct="0">
              <a:lnSpc>
                <a:spcPct val="115000"/>
              </a:lnSpc>
              <a:spcBef>
                <a:spcPct val="30000"/>
              </a:spcBef>
              <a:spcAft>
                <a:spcPct val="0"/>
              </a:spcAft>
              <a:defRPr sz="1600">
                <a:solidFill>
                  <a:schemeClr val="tx1"/>
                </a:solidFill>
                <a:latin typeface="Lucida Sans" pitchFamily="34" charset="0"/>
              </a:defRPr>
            </a:lvl7pPr>
            <a:lvl8pPr marL="3429000" indent="-228600" algn="ctr" eaLnBrk="0" fontAlgn="base" hangingPunct="0">
              <a:lnSpc>
                <a:spcPct val="115000"/>
              </a:lnSpc>
              <a:spcBef>
                <a:spcPct val="30000"/>
              </a:spcBef>
              <a:spcAft>
                <a:spcPct val="0"/>
              </a:spcAft>
              <a:defRPr sz="1600">
                <a:solidFill>
                  <a:schemeClr val="tx1"/>
                </a:solidFill>
                <a:latin typeface="Lucida Sans" pitchFamily="34" charset="0"/>
              </a:defRPr>
            </a:lvl8pPr>
            <a:lvl9pPr marL="3886200" indent="-228600" algn="ctr" eaLnBrk="0" fontAlgn="base" hangingPunct="0">
              <a:lnSpc>
                <a:spcPct val="115000"/>
              </a:lnSpc>
              <a:spcBef>
                <a:spcPct val="30000"/>
              </a:spcBef>
              <a:spcAft>
                <a:spcPct val="0"/>
              </a:spcAft>
              <a:defRPr sz="1600">
                <a:solidFill>
                  <a:schemeClr val="tx1"/>
                </a:solidFill>
                <a:latin typeface="Lucida Sans" pitchFamily="34" charset="0"/>
              </a:defRPr>
            </a:lvl9pPr>
          </a:lstStyle>
          <a:p>
            <a:pPr algn="l" eaLnBrk="1" hangingPunct="1">
              <a:lnSpc>
                <a:spcPct val="100000"/>
              </a:lnSpc>
              <a:spcBef>
                <a:spcPct val="50000"/>
              </a:spcBef>
              <a:defRPr/>
            </a:pPr>
            <a:r>
              <a:rPr lang="de-DE" sz="1000">
                <a:solidFill>
                  <a:schemeClr val="bg1"/>
                </a:solidFill>
                <a:latin typeface="Lucida Sans Unicode" panose="020B0602030504020204" pitchFamily="34" charset="0"/>
                <a:cs typeface="Lucida Sans Unicode" panose="020B0602030504020204" pitchFamily="34" charset="0"/>
              </a:rPr>
              <a:t>r =  197</a:t>
            </a:r>
          </a:p>
          <a:p>
            <a:pPr algn="l" eaLnBrk="1" hangingPunct="1">
              <a:lnSpc>
                <a:spcPct val="100000"/>
              </a:lnSpc>
              <a:spcBef>
                <a:spcPct val="50000"/>
              </a:spcBef>
              <a:defRPr/>
            </a:pPr>
            <a:r>
              <a:rPr lang="de-DE" sz="1000">
                <a:solidFill>
                  <a:schemeClr val="bg1"/>
                </a:solidFill>
                <a:latin typeface="Lucida Sans Unicode" panose="020B0602030504020204" pitchFamily="34" charset="0"/>
                <a:cs typeface="Lucida Sans Unicode" panose="020B0602030504020204" pitchFamily="34" charset="0"/>
              </a:rPr>
              <a:t>g =  21</a:t>
            </a:r>
          </a:p>
          <a:p>
            <a:pPr algn="l" eaLnBrk="1" hangingPunct="1">
              <a:lnSpc>
                <a:spcPct val="100000"/>
              </a:lnSpc>
              <a:spcBef>
                <a:spcPct val="50000"/>
              </a:spcBef>
              <a:defRPr/>
            </a:pPr>
            <a:r>
              <a:rPr lang="de-DE" sz="1000">
                <a:solidFill>
                  <a:schemeClr val="bg1"/>
                </a:solidFill>
                <a:latin typeface="Lucida Sans Unicode" panose="020B0602030504020204" pitchFamily="34" charset="0"/>
                <a:cs typeface="Lucida Sans Unicode" panose="020B0602030504020204" pitchFamily="34" charset="0"/>
              </a:rPr>
              <a:t>b = 21</a:t>
            </a:r>
          </a:p>
        </p:txBody>
      </p:sp>
      <p:sp>
        <p:nvSpPr>
          <p:cNvPr id="1050" name="Text Box 23"/>
          <p:cNvSpPr txBox="1">
            <a:spLocks noChangeArrowheads="1"/>
          </p:cNvSpPr>
          <p:nvPr/>
        </p:nvSpPr>
        <p:spPr bwMode="auto">
          <a:xfrm>
            <a:off x="-849313" y="6052393"/>
            <a:ext cx="5603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sz="1600">
                <a:solidFill>
                  <a:schemeClr val="tx1"/>
                </a:solidFill>
                <a:latin typeface="Lucida Sans" pitchFamily="34" charset="0"/>
              </a:defRPr>
            </a:lvl1pPr>
            <a:lvl2pPr marL="742950" indent="-285750">
              <a:defRPr sz="1600">
                <a:solidFill>
                  <a:schemeClr val="tx1"/>
                </a:solidFill>
                <a:latin typeface="Lucida Sans" pitchFamily="34" charset="0"/>
              </a:defRPr>
            </a:lvl2pPr>
            <a:lvl3pPr marL="1143000" indent="-228600">
              <a:defRPr sz="1600">
                <a:solidFill>
                  <a:schemeClr val="tx1"/>
                </a:solidFill>
                <a:latin typeface="Lucida Sans" pitchFamily="34" charset="0"/>
              </a:defRPr>
            </a:lvl3pPr>
            <a:lvl4pPr marL="1600200" indent="-228600">
              <a:defRPr sz="1600">
                <a:solidFill>
                  <a:schemeClr val="tx1"/>
                </a:solidFill>
                <a:latin typeface="Lucida Sans" pitchFamily="34" charset="0"/>
              </a:defRPr>
            </a:lvl4pPr>
            <a:lvl5pPr marL="2057400" indent="-228600">
              <a:defRPr sz="1600">
                <a:solidFill>
                  <a:schemeClr val="tx1"/>
                </a:solidFill>
                <a:latin typeface="Lucida Sans" pitchFamily="34" charset="0"/>
              </a:defRPr>
            </a:lvl5pPr>
            <a:lvl6pPr marL="2514600" indent="-228600" algn="ctr" eaLnBrk="0" fontAlgn="base" hangingPunct="0">
              <a:lnSpc>
                <a:spcPct val="115000"/>
              </a:lnSpc>
              <a:spcBef>
                <a:spcPct val="30000"/>
              </a:spcBef>
              <a:spcAft>
                <a:spcPct val="0"/>
              </a:spcAft>
              <a:defRPr sz="1600">
                <a:solidFill>
                  <a:schemeClr val="tx1"/>
                </a:solidFill>
                <a:latin typeface="Lucida Sans" pitchFamily="34" charset="0"/>
              </a:defRPr>
            </a:lvl6pPr>
            <a:lvl7pPr marL="2971800" indent="-228600" algn="ctr" eaLnBrk="0" fontAlgn="base" hangingPunct="0">
              <a:lnSpc>
                <a:spcPct val="115000"/>
              </a:lnSpc>
              <a:spcBef>
                <a:spcPct val="30000"/>
              </a:spcBef>
              <a:spcAft>
                <a:spcPct val="0"/>
              </a:spcAft>
              <a:defRPr sz="1600">
                <a:solidFill>
                  <a:schemeClr val="tx1"/>
                </a:solidFill>
                <a:latin typeface="Lucida Sans" pitchFamily="34" charset="0"/>
              </a:defRPr>
            </a:lvl7pPr>
            <a:lvl8pPr marL="3429000" indent="-228600" algn="ctr" eaLnBrk="0" fontAlgn="base" hangingPunct="0">
              <a:lnSpc>
                <a:spcPct val="115000"/>
              </a:lnSpc>
              <a:spcBef>
                <a:spcPct val="30000"/>
              </a:spcBef>
              <a:spcAft>
                <a:spcPct val="0"/>
              </a:spcAft>
              <a:defRPr sz="1600">
                <a:solidFill>
                  <a:schemeClr val="tx1"/>
                </a:solidFill>
                <a:latin typeface="Lucida Sans" pitchFamily="34" charset="0"/>
              </a:defRPr>
            </a:lvl8pPr>
            <a:lvl9pPr marL="3886200" indent="-228600" algn="ctr" eaLnBrk="0" fontAlgn="base" hangingPunct="0">
              <a:lnSpc>
                <a:spcPct val="115000"/>
              </a:lnSpc>
              <a:spcBef>
                <a:spcPct val="30000"/>
              </a:spcBef>
              <a:spcAft>
                <a:spcPct val="0"/>
              </a:spcAft>
              <a:defRPr sz="1600">
                <a:solidFill>
                  <a:schemeClr val="tx1"/>
                </a:solidFill>
                <a:latin typeface="Lucida Sans" pitchFamily="34" charset="0"/>
              </a:defRPr>
            </a:lvl9pPr>
          </a:lstStyle>
          <a:p>
            <a:pPr algn="l" eaLnBrk="1" hangingPunct="1">
              <a:lnSpc>
                <a:spcPct val="100000"/>
              </a:lnSpc>
              <a:spcBef>
                <a:spcPct val="50000"/>
              </a:spcBef>
              <a:defRPr/>
            </a:pPr>
            <a:r>
              <a:rPr lang="de-DE" sz="1000" dirty="0">
                <a:solidFill>
                  <a:schemeClr val="bg1"/>
                </a:solidFill>
                <a:latin typeface="Lucida Sans Unicode" panose="020B0602030504020204" pitchFamily="34" charset="0"/>
                <a:cs typeface="Lucida Sans Unicode" panose="020B0602030504020204" pitchFamily="34" charset="0"/>
              </a:rPr>
              <a:t>r = 0 </a:t>
            </a:r>
          </a:p>
          <a:p>
            <a:pPr algn="l" eaLnBrk="1" hangingPunct="1">
              <a:lnSpc>
                <a:spcPct val="100000"/>
              </a:lnSpc>
              <a:spcBef>
                <a:spcPct val="50000"/>
              </a:spcBef>
              <a:defRPr/>
            </a:pPr>
            <a:r>
              <a:rPr lang="de-DE" sz="1000" dirty="0">
                <a:solidFill>
                  <a:schemeClr val="bg1"/>
                </a:solidFill>
                <a:latin typeface="Lucida Sans Unicode" panose="020B0602030504020204" pitchFamily="34" charset="0"/>
                <a:cs typeface="Lucida Sans Unicode" panose="020B0602030504020204" pitchFamily="34" charset="0"/>
              </a:rPr>
              <a:t>g = 118</a:t>
            </a:r>
          </a:p>
          <a:p>
            <a:pPr algn="l" eaLnBrk="1" hangingPunct="1">
              <a:lnSpc>
                <a:spcPct val="100000"/>
              </a:lnSpc>
              <a:spcBef>
                <a:spcPct val="50000"/>
              </a:spcBef>
              <a:defRPr/>
            </a:pPr>
            <a:r>
              <a:rPr lang="de-DE" sz="1000" dirty="0">
                <a:solidFill>
                  <a:schemeClr val="bg1"/>
                </a:solidFill>
                <a:latin typeface="Lucida Sans Unicode" panose="020B0602030504020204" pitchFamily="34" charset="0"/>
                <a:cs typeface="Lucida Sans Unicode" panose="020B0602030504020204" pitchFamily="34" charset="0"/>
              </a:rPr>
              <a:t>b = 183</a:t>
            </a:r>
          </a:p>
        </p:txBody>
      </p:sp>
      <p:sp>
        <p:nvSpPr>
          <p:cNvPr id="1052" name="Rectangle 28"/>
          <p:cNvSpPr>
            <a:spLocks noGrp="1" noChangeArrowheads="1"/>
          </p:cNvSpPr>
          <p:nvPr>
            <p:ph type="body" idx="1"/>
          </p:nvPr>
        </p:nvSpPr>
        <p:spPr bwMode="auto">
          <a:xfrm>
            <a:off x="520700" y="1358900"/>
            <a:ext cx="4591050" cy="112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spAutoFit/>
          </a:bodyPr>
          <a:lstStyle/>
          <a:p>
            <a:pPr lvl="0"/>
            <a:r>
              <a:rPr lang="de-DE" dirty="0"/>
              <a:t>Textmasterformate durch Klicken bearbeiten</a:t>
            </a:r>
          </a:p>
          <a:p>
            <a:pPr lvl="1"/>
            <a:r>
              <a:rPr lang="de-DE" dirty="0"/>
              <a:t>Zweite Ebene</a:t>
            </a:r>
          </a:p>
          <a:p>
            <a:pPr lvl="2"/>
            <a:r>
              <a:rPr lang="de-DE" dirty="0"/>
              <a:t>Dritte Ebene</a:t>
            </a:r>
          </a:p>
        </p:txBody>
      </p:sp>
      <p:sp>
        <p:nvSpPr>
          <p:cNvPr id="2" name="Textfeld 1"/>
          <p:cNvSpPr txBox="1"/>
          <p:nvPr/>
        </p:nvSpPr>
        <p:spPr>
          <a:xfrm>
            <a:off x="323850" y="6453336"/>
            <a:ext cx="575742" cy="576064"/>
          </a:xfrm>
          <a:prstGeom prst="rect">
            <a:avLst/>
          </a:prstGeom>
          <a:noFill/>
        </p:spPr>
        <p:txBody>
          <a:bodyPr wrap="square" lIns="0" tIns="72000" rIns="0" bIns="0" rtlCol="0">
            <a:noAutofit/>
          </a:bodyPr>
          <a:lstStyle/>
          <a:p>
            <a:pPr algn="ctr">
              <a:lnSpc>
                <a:spcPct val="114000"/>
              </a:lnSpc>
              <a:spcBef>
                <a:spcPts val="488"/>
              </a:spcBef>
            </a:pPr>
            <a:fld id="{A0FFEE05-8598-4DDF-82A4-4969ED1A1501}" type="slidenum">
              <a:rPr lang="en-GB" sz="1400" smtClean="0">
                <a:solidFill>
                  <a:srgbClr val="8D8F86"/>
                </a:solidFill>
                <a:latin typeface="Lucida Sans Unicode" panose="020B0602030504020204" pitchFamily="34" charset="0"/>
                <a:cs typeface="Lucida Sans Unicode" panose="020B0602030504020204" pitchFamily="34" charset="0"/>
              </a:rPr>
              <a:pPr algn="ctr">
                <a:lnSpc>
                  <a:spcPct val="114000"/>
                </a:lnSpc>
                <a:spcBef>
                  <a:spcPts val="488"/>
                </a:spcBef>
              </a:pPr>
              <a:t>‹Nr.›</a:t>
            </a:fld>
            <a:endParaRPr lang="en-GB" sz="1200" dirty="0">
              <a:solidFill>
                <a:srgbClr val="8D8F86"/>
              </a:solidFill>
              <a:latin typeface="Lucida Sans Unicode" panose="020B0602030504020204" pitchFamily="34" charset="0"/>
              <a:cs typeface="Lucida Sans Unicode" panose="020B0602030504020204" pitchFamily="34" charset="0"/>
            </a:endParaRPr>
          </a:p>
        </p:txBody>
      </p:sp>
      <p:sp>
        <p:nvSpPr>
          <p:cNvPr id="3" name="Textfeld 2"/>
          <p:cNvSpPr txBox="1"/>
          <p:nvPr/>
        </p:nvSpPr>
        <p:spPr>
          <a:xfrm>
            <a:off x="899592" y="6453336"/>
            <a:ext cx="5544071" cy="288032"/>
          </a:xfrm>
          <a:prstGeom prst="rect">
            <a:avLst/>
          </a:prstGeom>
          <a:noFill/>
        </p:spPr>
        <p:txBody>
          <a:bodyPr wrap="square" lIns="0" rtlCol="0">
            <a:noAutofit/>
          </a:bodyPr>
          <a:lstStyle/>
          <a:p>
            <a:pPr algn="l">
              <a:lnSpc>
                <a:spcPct val="114000"/>
              </a:lnSpc>
              <a:spcBef>
                <a:spcPts val="488"/>
              </a:spcBef>
            </a:pPr>
            <a:endParaRPr lang="en-GB" sz="1600" dirty="0">
              <a:solidFill>
                <a:srgbClr val="5D5F53"/>
              </a:solidFill>
              <a:latin typeface="Lucida Sans Unicode" panose="020B0602030504020204" pitchFamily="34" charset="0"/>
              <a:cs typeface="Lucida Sans Unicode" panose="020B0602030504020204" pitchFamily="34" charset="0"/>
            </a:endParaRPr>
          </a:p>
        </p:txBody>
      </p:sp>
      <p:sp>
        <p:nvSpPr>
          <p:cNvPr id="5" name="Textfeld 4"/>
          <p:cNvSpPr txBox="1"/>
          <p:nvPr/>
        </p:nvSpPr>
        <p:spPr>
          <a:xfrm>
            <a:off x="-1379910" y="1095352"/>
            <a:ext cx="1273771" cy="969496"/>
          </a:xfrm>
          <a:prstGeom prst="rect">
            <a:avLst/>
          </a:prstGeom>
          <a:noFill/>
        </p:spPr>
        <p:txBody>
          <a:bodyPr wrap="square" lIns="0" rtlCol="0">
            <a:spAutoFit/>
          </a:bodyPr>
          <a:lstStyle/>
          <a:p>
            <a:pPr algn="l">
              <a:lnSpc>
                <a:spcPct val="114000"/>
              </a:lnSpc>
              <a:spcBef>
                <a:spcPts val="488"/>
              </a:spcBef>
            </a:pPr>
            <a:r>
              <a:rPr lang="de-DE" sz="1000" dirty="0">
                <a:solidFill>
                  <a:srgbClr val="5D5F53"/>
                </a:solidFill>
                <a:latin typeface="Lucida Sans Unicode" panose="020B0602030504020204" pitchFamily="34" charset="0"/>
                <a:cs typeface="Lucida Sans Unicode" panose="020B0602030504020204" pitchFamily="34" charset="0"/>
              </a:rPr>
              <a:t>Bitte darauf achten, dass die Schriftart </a:t>
            </a:r>
            <a:r>
              <a:rPr lang="de-DE" sz="1000" b="1" dirty="0">
                <a:solidFill>
                  <a:srgbClr val="5D5F53"/>
                </a:solidFill>
                <a:latin typeface="Lucida Sans Unicode" panose="020B0602030504020204" pitchFamily="34" charset="0"/>
                <a:cs typeface="Lucida Sans Unicode" panose="020B0602030504020204" pitchFamily="34" charset="0"/>
              </a:rPr>
              <a:t>Lucida Sans </a:t>
            </a:r>
            <a:r>
              <a:rPr lang="de-DE" sz="1000" b="1" u="sng" dirty="0">
                <a:solidFill>
                  <a:srgbClr val="5D5F53"/>
                </a:solidFill>
                <a:latin typeface="Lucida Sans Unicode" panose="020B0602030504020204" pitchFamily="34" charset="0"/>
                <a:cs typeface="Lucida Sans Unicode" panose="020B0602030504020204" pitchFamily="34" charset="0"/>
              </a:rPr>
              <a:t>Unicode</a:t>
            </a:r>
            <a:r>
              <a:rPr lang="de-DE" sz="1000" b="1" dirty="0">
                <a:solidFill>
                  <a:srgbClr val="5D5F53"/>
                </a:solidFill>
                <a:latin typeface="Lucida Sans Unicode" panose="020B0602030504020204" pitchFamily="34" charset="0"/>
                <a:cs typeface="Lucida Sans Unicode" panose="020B0602030504020204" pitchFamily="34" charset="0"/>
              </a:rPr>
              <a:t> </a:t>
            </a:r>
            <a:r>
              <a:rPr lang="de-DE" sz="1000" dirty="0">
                <a:solidFill>
                  <a:srgbClr val="5D5F53"/>
                </a:solidFill>
                <a:latin typeface="Lucida Sans Unicode" panose="020B0602030504020204" pitchFamily="34" charset="0"/>
                <a:cs typeface="Lucida Sans Unicode" panose="020B0602030504020204" pitchFamily="34" charset="0"/>
              </a:rPr>
              <a:t>verwendet</a:t>
            </a:r>
            <a:r>
              <a:rPr lang="de-DE" sz="1000" baseline="0" dirty="0">
                <a:solidFill>
                  <a:srgbClr val="5D5F53"/>
                </a:solidFill>
                <a:latin typeface="Lucida Sans Unicode" panose="020B0602030504020204" pitchFamily="34" charset="0"/>
                <a:cs typeface="Lucida Sans Unicode" panose="020B0602030504020204" pitchFamily="34" charset="0"/>
              </a:rPr>
              <a:t> wird.</a:t>
            </a:r>
            <a:endParaRPr lang="de-DE" sz="1000" dirty="0">
              <a:solidFill>
                <a:srgbClr val="5D5F53"/>
              </a:solidFill>
              <a:latin typeface="Lucida Sans Unicode" panose="020B0602030504020204" pitchFamily="34" charset="0"/>
              <a:cs typeface="Lucida Sans Unicode" panose="020B0602030504020204" pitchFamily="34" charset="0"/>
            </a:endParaRPr>
          </a:p>
        </p:txBody>
      </p:sp>
      <p:pic>
        <p:nvPicPr>
          <p:cNvPr id="26" name="Grafik 25">
            <a:extLst>
              <a:ext uri="{FF2B5EF4-FFF2-40B4-BE49-F238E27FC236}">
                <a16:creationId xmlns:a16="http://schemas.microsoft.com/office/drawing/2014/main" id="{398F3F17-D1B7-43B5-9F6C-A64115976DE9}"/>
              </a:ext>
            </a:extLst>
          </p:cNvPr>
          <p:cNvPicPr/>
          <p:nvPr userDrawn="1"/>
        </p:nvPicPr>
        <p:blipFill>
          <a:blip r:embed="rId4">
            <a:extLst>
              <a:ext uri="{28A0092B-C50C-407E-A947-70E740481C1C}">
                <a14:useLocalDpi xmlns:a14="http://schemas.microsoft.com/office/drawing/2010/main" val="0"/>
              </a:ext>
            </a:extLst>
          </a:blip>
          <a:stretch>
            <a:fillRect/>
          </a:stretch>
        </p:blipFill>
        <p:spPr>
          <a:xfrm>
            <a:off x="8244408" y="-99392"/>
            <a:ext cx="1323738" cy="875987"/>
          </a:xfrm>
          <a:prstGeom prst="rect">
            <a:avLst/>
          </a:prstGeom>
        </p:spPr>
      </p:pic>
      <p:sp>
        <p:nvSpPr>
          <p:cNvPr id="27" name="Rechteck 26">
            <a:extLst>
              <a:ext uri="{FF2B5EF4-FFF2-40B4-BE49-F238E27FC236}">
                <a16:creationId xmlns:a16="http://schemas.microsoft.com/office/drawing/2014/main" id="{319ECF15-7568-4597-BCB7-C0811A22F8CB}"/>
              </a:ext>
            </a:extLst>
          </p:cNvPr>
          <p:cNvSpPr/>
          <p:nvPr userDrawn="1"/>
        </p:nvSpPr>
        <p:spPr bwMode="auto">
          <a:xfrm rot="1415834">
            <a:off x="8796815" y="-93134"/>
            <a:ext cx="1152128" cy="192129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000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600" b="0" i="0" u="none" strike="noStrike" cap="none" normalizeH="0" baseline="0" dirty="0">
              <a:ln>
                <a:noFill/>
              </a:ln>
              <a:solidFill>
                <a:schemeClr val="bg1"/>
              </a:solidFill>
              <a:effectLst/>
              <a:latin typeface="Lucida Sans Unicode" panose="020B0602030504020204" pitchFamily="34" charset="0"/>
              <a:cs typeface="Lucida Sans Unicode" panose="020B0602030504020204" pitchFamily="34"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Lst>
  <p:hf hdr="0" dt="0"/>
  <p:txStyles>
    <p:titleStyle>
      <a:lvl1pPr algn="l" rtl="0" eaLnBrk="1" fontAlgn="base" hangingPunct="1">
        <a:lnSpc>
          <a:spcPct val="115000"/>
        </a:lnSpc>
        <a:spcBef>
          <a:spcPct val="0"/>
        </a:spcBef>
        <a:spcAft>
          <a:spcPct val="0"/>
        </a:spcAft>
        <a:defRPr sz="2600">
          <a:solidFill>
            <a:srgbClr val="000000"/>
          </a:solidFill>
          <a:latin typeface="Lucida Sans Unicode" panose="020B0602030504020204" pitchFamily="34" charset="0"/>
          <a:ea typeface="+mj-ea"/>
          <a:cs typeface="Lucida Sans Unicode" panose="020B0602030504020204" pitchFamily="34" charset="0"/>
        </a:defRPr>
      </a:lvl1pPr>
      <a:lvl2pPr algn="l" rtl="0" eaLnBrk="1" fontAlgn="base" hangingPunct="1">
        <a:lnSpc>
          <a:spcPct val="115000"/>
        </a:lnSpc>
        <a:spcBef>
          <a:spcPct val="0"/>
        </a:spcBef>
        <a:spcAft>
          <a:spcPct val="0"/>
        </a:spcAft>
        <a:defRPr sz="2600">
          <a:solidFill>
            <a:srgbClr val="000000"/>
          </a:solidFill>
          <a:latin typeface="Lucida Sans" pitchFamily="34" charset="0"/>
        </a:defRPr>
      </a:lvl2pPr>
      <a:lvl3pPr algn="l" rtl="0" eaLnBrk="1" fontAlgn="base" hangingPunct="1">
        <a:lnSpc>
          <a:spcPct val="115000"/>
        </a:lnSpc>
        <a:spcBef>
          <a:spcPct val="0"/>
        </a:spcBef>
        <a:spcAft>
          <a:spcPct val="0"/>
        </a:spcAft>
        <a:defRPr sz="2600">
          <a:solidFill>
            <a:srgbClr val="000000"/>
          </a:solidFill>
          <a:latin typeface="Lucida Sans" pitchFamily="34" charset="0"/>
        </a:defRPr>
      </a:lvl3pPr>
      <a:lvl4pPr algn="l" rtl="0" eaLnBrk="1" fontAlgn="base" hangingPunct="1">
        <a:lnSpc>
          <a:spcPct val="115000"/>
        </a:lnSpc>
        <a:spcBef>
          <a:spcPct val="0"/>
        </a:spcBef>
        <a:spcAft>
          <a:spcPct val="0"/>
        </a:spcAft>
        <a:defRPr sz="2600">
          <a:solidFill>
            <a:srgbClr val="000000"/>
          </a:solidFill>
          <a:latin typeface="Lucida Sans" pitchFamily="34" charset="0"/>
        </a:defRPr>
      </a:lvl4pPr>
      <a:lvl5pPr algn="l" rtl="0" eaLnBrk="1" fontAlgn="base" hangingPunct="1">
        <a:lnSpc>
          <a:spcPct val="115000"/>
        </a:lnSpc>
        <a:spcBef>
          <a:spcPct val="0"/>
        </a:spcBef>
        <a:spcAft>
          <a:spcPct val="0"/>
        </a:spcAft>
        <a:defRPr sz="2600">
          <a:solidFill>
            <a:srgbClr val="000000"/>
          </a:solidFill>
          <a:latin typeface="Lucida Sans" pitchFamily="34" charset="0"/>
        </a:defRPr>
      </a:lvl5pPr>
      <a:lvl6pPr marL="457200" algn="l" rtl="0" eaLnBrk="1" fontAlgn="base" hangingPunct="1">
        <a:lnSpc>
          <a:spcPct val="115000"/>
        </a:lnSpc>
        <a:spcBef>
          <a:spcPct val="0"/>
        </a:spcBef>
        <a:spcAft>
          <a:spcPct val="0"/>
        </a:spcAft>
        <a:defRPr sz="2600">
          <a:solidFill>
            <a:srgbClr val="000000"/>
          </a:solidFill>
          <a:latin typeface="Lucida Sans" pitchFamily="34" charset="0"/>
        </a:defRPr>
      </a:lvl6pPr>
      <a:lvl7pPr marL="914400" algn="l" rtl="0" eaLnBrk="1" fontAlgn="base" hangingPunct="1">
        <a:lnSpc>
          <a:spcPct val="115000"/>
        </a:lnSpc>
        <a:spcBef>
          <a:spcPct val="0"/>
        </a:spcBef>
        <a:spcAft>
          <a:spcPct val="0"/>
        </a:spcAft>
        <a:defRPr sz="2600">
          <a:solidFill>
            <a:srgbClr val="000000"/>
          </a:solidFill>
          <a:latin typeface="Lucida Sans" pitchFamily="34" charset="0"/>
        </a:defRPr>
      </a:lvl7pPr>
      <a:lvl8pPr marL="1371600" algn="l" rtl="0" eaLnBrk="1" fontAlgn="base" hangingPunct="1">
        <a:lnSpc>
          <a:spcPct val="115000"/>
        </a:lnSpc>
        <a:spcBef>
          <a:spcPct val="0"/>
        </a:spcBef>
        <a:spcAft>
          <a:spcPct val="0"/>
        </a:spcAft>
        <a:defRPr sz="2600">
          <a:solidFill>
            <a:srgbClr val="000000"/>
          </a:solidFill>
          <a:latin typeface="Lucida Sans" pitchFamily="34" charset="0"/>
        </a:defRPr>
      </a:lvl8pPr>
      <a:lvl9pPr marL="1828800" algn="l" rtl="0" eaLnBrk="1" fontAlgn="base" hangingPunct="1">
        <a:lnSpc>
          <a:spcPct val="115000"/>
        </a:lnSpc>
        <a:spcBef>
          <a:spcPct val="0"/>
        </a:spcBef>
        <a:spcAft>
          <a:spcPct val="0"/>
        </a:spcAft>
        <a:defRPr sz="2600">
          <a:solidFill>
            <a:srgbClr val="000000"/>
          </a:solidFill>
          <a:latin typeface="Lucida Sans" pitchFamily="34" charset="0"/>
        </a:defRPr>
      </a:lvl9pPr>
    </p:titleStyle>
    <p:bodyStyle>
      <a:lvl1pPr marL="342900" indent="-342900" algn="l" rtl="0" eaLnBrk="1" fontAlgn="base" hangingPunct="1">
        <a:lnSpc>
          <a:spcPct val="115000"/>
        </a:lnSpc>
        <a:spcBef>
          <a:spcPct val="30000"/>
        </a:spcBef>
        <a:spcAft>
          <a:spcPct val="0"/>
        </a:spcAft>
        <a:defRPr sz="1600">
          <a:solidFill>
            <a:schemeClr val="tx1"/>
          </a:solidFill>
          <a:latin typeface="Lucida Sans Unicode" panose="020B0602030504020204" pitchFamily="34" charset="0"/>
          <a:ea typeface="+mn-ea"/>
          <a:cs typeface="Lucida Sans Unicode" panose="020B0602030504020204" pitchFamily="34" charset="0"/>
        </a:defRPr>
      </a:lvl1pPr>
      <a:lvl2pPr marL="692150" indent="-234950" algn="l" rtl="0" eaLnBrk="1" fontAlgn="base" hangingPunct="1">
        <a:lnSpc>
          <a:spcPct val="115000"/>
        </a:lnSpc>
        <a:spcBef>
          <a:spcPct val="30000"/>
        </a:spcBef>
        <a:spcAft>
          <a:spcPct val="0"/>
        </a:spcAft>
        <a:buFont typeface="Lucida Sans" pitchFamily="34" charset="0"/>
        <a:buChar char="¬"/>
        <a:defRPr sz="1600">
          <a:solidFill>
            <a:schemeClr val="tx1"/>
          </a:solidFill>
          <a:latin typeface="Lucida Sans Unicode" panose="020B0602030504020204" pitchFamily="34" charset="0"/>
          <a:cs typeface="Lucida Sans Unicode" panose="020B0602030504020204" pitchFamily="34" charset="0"/>
        </a:defRPr>
      </a:lvl2pPr>
      <a:lvl3pPr marL="1079500" indent="-165100" algn="l" rtl="0" eaLnBrk="1" fontAlgn="base" hangingPunct="1">
        <a:lnSpc>
          <a:spcPct val="115000"/>
        </a:lnSpc>
        <a:spcBef>
          <a:spcPct val="30000"/>
        </a:spcBef>
        <a:spcAft>
          <a:spcPct val="0"/>
        </a:spcAft>
        <a:buFont typeface="Wingdings" pitchFamily="2" charset="2"/>
        <a:buChar char="§"/>
        <a:defRPr sz="1600">
          <a:solidFill>
            <a:schemeClr val="tx1"/>
          </a:solidFill>
          <a:latin typeface="Lucida Sans Unicode" panose="020B0602030504020204" pitchFamily="34" charset="0"/>
          <a:cs typeface="Lucida Sans Unicode" panose="020B0602030504020204" pitchFamily="34" charset="0"/>
        </a:defRPr>
      </a:lvl3pPr>
      <a:lvl4pPr marL="1371600" algn="l" rtl="0" eaLnBrk="1" fontAlgn="base" hangingPunct="1">
        <a:spcBef>
          <a:spcPct val="20000"/>
        </a:spcBef>
        <a:spcAft>
          <a:spcPct val="0"/>
        </a:spcAft>
        <a:buChar char="–"/>
        <a:defRPr sz="2000">
          <a:solidFill>
            <a:schemeClr val="tx1"/>
          </a:solidFill>
          <a:latin typeface="Lucida Sans" pitchFamily="34" charset="0"/>
        </a:defRPr>
      </a:lvl4pPr>
      <a:lvl5pPr marL="1828800" algn="l" rtl="0" eaLnBrk="1" fontAlgn="base" hangingPunct="1">
        <a:spcBef>
          <a:spcPct val="20000"/>
        </a:spcBef>
        <a:spcAft>
          <a:spcPct val="0"/>
        </a:spcAft>
        <a:buChar char="»"/>
        <a:defRPr sz="2000">
          <a:solidFill>
            <a:schemeClr val="tx1"/>
          </a:solidFill>
          <a:latin typeface="Lucida Sans" pitchFamily="34" charset="0"/>
        </a:defRPr>
      </a:lvl5pPr>
      <a:lvl6pPr marL="2286000" algn="l" rtl="0" eaLnBrk="1" fontAlgn="base" hangingPunct="1">
        <a:spcBef>
          <a:spcPct val="20000"/>
        </a:spcBef>
        <a:spcAft>
          <a:spcPct val="0"/>
        </a:spcAft>
        <a:buChar char="»"/>
        <a:defRPr sz="2000">
          <a:solidFill>
            <a:schemeClr val="tx1"/>
          </a:solidFill>
          <a:latin typeface="Times New Roman" pitchFamily="18" charset="0"/>
        </a:defRPr>
      </a:lvl6pPr>
      <a:lvl7pPr marL="2743200" algn="l" rtl="0" eaLnBrk="1" fontAlgn="base" hangingPunct="1">
        <a:spcBef>
          <a:spcPct val="20000"/>
        </a:spcBef>
        <a:spcAft>
          <a:spcPct val="0"/>
        </a:spcAft>
        <a:buChar char="»"/>
        <a:defRPr sz="2000">
          <a:solidFill>
            <a:schemeClr val="tx1"/>
          </a:solidFill>
          <a:latin typeface="Times New Roman" pitchFamily="18" charset="0"/>
        </a:defRPr>
      </a:lvl7pPr>
      <a:lvl8pPr marL="3200400" algn="l" rtl="0" eaLnBrk="1" fontAlgn="base" hangingPunct="1">
        <a:spcBef>
          <a:spcPct val="20000"/>
        </a:spcBef>
        <a:spcAft>
          <a:spcPct val="0"/>
        </a:spcAft>
        <a:buChar char="»"/>
        <a:defRPr sz="2000">
          <a:solidFill>
            <a:schemeClr val="tx1"/>
          </a:solidFill>
          <a:latin typeface="Times New Roman" pitchFamily="18" charset="0"/>
        </a:defRPr>
      </a:lvl8pPr>
      <a:lvl9pPr marL="3657600" algn="l" rtl="0" eaLnBrk="1" fontAlgn="base" hangingPunct="1">
        <a:spcBef>
          <a:spcPct val="20000"/>
        </a:spcBef>
        <a:spcAft>
          <a:spcPct val="0"/>
        </a:spcAft>
        <a:buChar char="»"/>
        <a:defRPr sz="2000">
          <a:solidFill>
            <a:schemeClr val="tx1"/>
          </a:solidFill>
          <a:latin typeface="Times New Roman" pitchFamily="18" charset="0"/>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2.jpeg"/><Relationship Id="rId5" Type="http://schemas.openxmlformats.org/officeDocument/2006/relationships/image" Target="../media/image41.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bwMode="auto">
          <a:xfrm>
            <a:off x="7884368" y="0"/>
            <a:ext cx="1259632" cy="994954"/>
          </a:xfrm>
          <a:prstGeom prst="rect">
            <a:avLst/>
          </a:prstGeom>
          <a:solidFill>
            <a:schemeClr val="bg1"/>
          </a:solidFill>
          <a:ln w="9525" cap="flat" cmpd="sng" algn="ctr">
            <a:noFill/>
            <a:prstDash val="solid"/>
            <a:round/>
            <a:headEnd type="none" w="med" len="med"/>
            <a:tailEnd type="none" w="med" len="med"/>
          </a:ln>
          <a:effectLst/>
        </p:spPr>
        <p:txBody>
          <a:bodyPr vert="horz" wrap="square" lIns="9000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1600" b="0" i="0" u="none" strike="noStrike" cap="none" normalizeH="0" baseline="0" dirty="0">
              <a:ln>
                <a:noFill/>
              </a:ln>
              <a:solidFill>
                <a:schemeClr val="bg1"/>
              </a:solidFill>
              <a:effectLst/>
              <a:latin typeface="Lucida Sans" pitchFamily="34" charset="0"/>
            </a:endParaRPr>
          </a:p>
        </p:txBody>
      </p:sp>
      <p:sp>
        <p:nvSpPr>
          <p:cNvPr id="9" name="Titel 1"/>
          <p:cNvSpPr txBox="1">
            <a:spLocks/>
          </p:cNvSpPr>
          <p:nvPr/>
        </p:nvSpPr>
        <p:spPr>
          <a:xfrm>
            <a:off x="468312" y="4143380"/>
            <a:ext cx="8247091" cy="1785950"/>
          </a:xfrm>
          <a:prstGeom prst="rect">
            <a:avLst/>
          </a:prstGeom>
        </p:spPr>
        <p:txBody>
          <a:bodyPr lIns="0" tIns="0" rIns="0" bIns="0" anchor="t" anchorCtr="0">
            <a:noAutofit/>
          </a:bodyPr>
          <a:lstStyle>
            <a:lvl1pPr algn="l" rtl="0" eaLnBrk="1" fontAlgn="base" hangingPunct="1">
              <a:lnSpc>
                <a:spcPct val="115000"/>
              </a:lnSpc>
              <a:spcBef>
                <a:spcPct val="0"/>
              </a:spcBef>
              <a:spcAft>
                <a:spcPct val="0"/>
              </a:spcAft>
              <a:defRPr sz="2600">
                <a:solidFill>
                  <a:srgbClr val="000000"/>
                </a:solidFill>
                <a:latin typeface="Lucida Sans" pitchFamily="34" charset="0"/>
                <a:ea typeface="+mj-ea"/>
                <a:cs typeface="+mj-cs"/>
              </a:defRPr>
            </a:lvl1pPr>
            <a:lvl2pPr algn="l" rtl="0" eaLnBrk="1" fontAlgn="base" hangingPunct="1">
              <a:lnSpc>
                <a:spcPct val="115000"/>
              </a:lnSpc>
              <a:spcBef>
                <a:spcPct val="0"/>
              </a:spcBef>
              <a:spcAft>
                <a:spcPct val="0"/>
              </a:spcAft>
              <a:defRPr sz="2600">
                <a:solidFill>
                  <a:srgbClr val="000000"/>
                </a:solidFill>
                <a:latin typeface="Lucida Sans" pitchFamily="34" charset="0"/>
              </a:defRPr>
            </a:lvl2pPr>
            <a:lvl3pPr algn="l" rtl="0" eaLnBrk="1" fontAlgn="base" hangingPunct="1">
              <a:lnSpc>
                <a:spcPct val="115000"/>
              </a:lnSpc>
              <a:spcBef>
                <a:spcPct val="0"/>
              </a:spcBef>
              <a:spcAft>
                <a:spcPct val="0"/>
              </a:spcAft>
              <a:defRPr sz="2600">
                <a:solidFill>
                  <a:srgbClr val="000000"/>
                </a:solidFill>
                <a:latin typeface="Lucida Sans" pitchFamily="34" charset="0"/>
              </a:defRPr>
            </a:lvl3pPr>
            <a:lvl4pPr algn="l" rtl="0" eaLnBrk="1" fontAlgn="base" hangingPunct="1">
              <a:lnSpc>
                <a:spcPct val="115000"/>
              </a:lnSpc>
              <a:spcBef>
                <a:spcPct val="0"/>
              </a:spcBef>
              <a:spcAft>
                <a:spcPct val="0"/>
              </a:spcAft>
              <a:defRPr sz="2600">
                <a:solidFill>
                  <a:srgbClr val="000000"/>
                </a:solidFill>
                <a:latin typeface="Lucida Sans" pitchFamily="34" charset="0"/>
              </a:defRPr>
            </a:lvl4pPr>
            <a:lvl5pPr algn="l" rtl="0" eaLnBrk="1" fontAlgn="base" hangingPunct="1">
              <a:lnSpc>
                <a:spcPct val="115000"/>
              </a:lnSpc>
              <a:spcBef>
                <a:spcPct val="0"/>
              </a:spcBef>
              <a:spcAft>
                <a:spcPct val="0"/>
              </a:spcAft>
              <a:defRPr sz="2600">
                <a:solidFill>
                  <a:srgbClr val="000000"/>
                </a:solidFill>
                <a:latin typeface="Lucida Sans" pitchFamily="34" charset="0"/>
              </a:defRPr>
            </a:lvl5pPr>
            <a:lvl6pPr marL="457200" algn="l" rtl="0" eaLnBrk="1" fontAlgn="base" hangingPunct="1">
              <a:lnSpc>
                <a:spcPct val="115000"/>
              </a:lnSpc>
              <a:spcBef>
                <a:spcPct val="0"/>
              </a:spcBef>
              <a:spcAft>
                <a:spcPct val="0"/>
              </a:spcAft>
              <a:defRPr sz="2600">
                <a:solidFill>
                  <a:srgbClr val="000000"/>
                </a:solidFill>
                <a:latin typeface="Lucida Sans" pitchFamily="34" charset="0"/>
              </a:defRPr>
            </a:lvl6pPr>
            <a:lvl7pPr marL="914400" algn="l" rtl="0" eaLnBrk="1" fontAlgn="base" hangingPunct="1">
              <a:lnSpc>
                <a:spcPct val="115000"/>
              </a:lnSpc>
              <a:spcBef>
                <a:spcPct val="0"/>
              </a:spcBef>
              <a:spcAft>
                <a:spcPct val="0"/>
              </a:spcAft>
              <a:defRPr sz="2600">
                <a:solidFill>
                  <a:srgbClr val="000000"/>
                </a:solidFill>
                <a:latin typeface="Lucida Sans" pitchFamily="34" charset="0"/>
              </a:defRPr>
            </a:lvl7pPr>
            <a:lvl8pPr marL="1371600" algn="l" rtl="0" eaLnBrk="1" fontAlgn="base" hangingPunct="1">
              <a:lnSpc>
                <a:spcPct val="115000"/>
              </a:lnSpc>
              <a:spcBef>
                <a:spcPct val="0"/>
              </a:spcBef>
              <a:spcAft>
                <a:spcPct val="0"/>
              </a:spcAft>
              <a:defRPr sz="2600">
                <a:solidFill>
                  <a:srgbClr val="000000"/>
                </a:solidFill>
                <a:latin typeface="Lucida Sans" pitchFamily="34" charset="0"/>
              </a:defRPr>
            </a:lvl8pPr>
            <a:lvl9pPr marL="1828800" algn="l" rtl="0" eaLnBrk="1" fontAlgn="base" hangingPunct="1">
              <a:lnSpc>
                <a:spcPct val="115000"/>
              </a:lnSpc>
              <a:spcBef>
                <a:spcPct val="0"/>
              </a:spcBef>
              <a:spcAft>
                <a:spcPct val="0"/>
              </a:spcAft>
              <a:defRPr sz="2600">
                <a:solidFill>
                  <a:srgbClr val="000000"/>
                </a:solidFill>
                <a:latin typeface="Lucida Sans" pitchFamily="34" charset="0"/>
              </a:defRPr>
            </a:lvl9pPr>
          </a:lstStyle>
          <a:p>
            <a:r>
              <a:rPr lang="de-DE" sz="3600" dirty="0">
                <a:latin typeface="Lucida Sans Unicode" panose="020B0602030504020204" pitchFamily="34" charset="0"/>
                <a:ea typeface="ＭＳ Ｐゴシック" pitchFamily="34" charset="-128"/>
                <a:cs typeface="Lucida Sans Unicode" panose="020B0602030504020204" pitchFamily="34" charset="0"/>
              </a:rPr>
              <a:t>Bye-Bye altes Denken…</a:t>
            </a:r>
            <a:endParaRPr lang="de-DE" sz="2800" dirty="0">
              <a:latin typeface="Lucida Sans Unicode" panose="020B0602030504020204" pitchFamily="34" charset="0"/>
              <a:cs typeface="Lucida Sans Unicode" panose="020B0602030504020204" pitchFamily="34" charset="0"/>
            </a:endParaRPr>
          </a:p>
        </p:txBody>
      </p:sp>
      <p:sp>
        <p:nvSpPr>
          <p:cNvPr id="13" name="Text Box 7"/>
          <p:cNvSpPr txBox="1">
            <a:spLocks noChangeArrowheads="1"/>
          </p:cNvSpPr>
          <p:nvPr/>
        </p:nvSpPr>
        <p:spPr bwMode="auto">
          <a:xfrm>
            <a:off x="468313" y="3857628"/>
            <a:ext cx="470376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600">
                <a:solidFill>
                  <a:schemeClr val="tx2"/>
                </a:solidFill>
                <a:latin typeface="Lucida Sans" pitchFamily="34" charset="0"/>
              </a:defRPr>
            </a:lvl1pPr>
            <a:lvl2pPr marL="742950" indent="-285750" eaLnBrk="0" hangingPunct="0">
              <a:defRPr sz="1600">
                <a:solidFill>
                  <a:schemeClr val="tx2"/>
                </a:solidFill>
                <a:latin typeface="Lucida Sans" pitchFamily="34" charset="0"/>
              </a:defRPr>
            </a:lvl2pPr>
            <a:lvl3pPr marL="1143000" indent="-228600" eaLnBrk="0" hangingPunct="0">
              <a:defRPr sz="1600">
                <a:solidFill>
                  <a:schemeClr val="tx2"/>
                </a:solidFill>
                <a:latin typeface="Lucida Sans" pitchFamily="34" charset="0"/>
              </a:defRPr>
            </a:lvl3pPr>
            <a:lvl4pPr marL="1600200" indent="-228600" eaLnBrk="0" hangingPunct="0">
              <a:defRPr sz="1600">
                <a:solidFill>
                  <a:schemeClr val="tx2"/>
                </a:solidFill>
                <a:latin typeface="Lucida Sans" pitchFamily="34" charset="0"/>
              </a:defRPr>
            </a:lvl4pPr>
            <a:lvl5pPr marL="2057400" indent="-228600" eaLnBrk="0" hangingPunct="0">
              <a:defRPr sz="1600">
                <a:solidFill>
                  <a:schemeClr val="tx2"/>
                </a:solidFill>
                <a:latin typeface="Lucida Sans" pitchFamily="34" charset="0"/>
              </a:defRPr>
            </a:lvl5pPr>
            <a:lvl6pPr marL="2514600" indent="-228600" algn="ctr" eaLnBrk="0" fontAlgn="base" hangingPunct="0">
              <a:lnSpc>
                <a:spcPct val="120000"/>
              </a:lnSpc>
              <a:spcBef>
                <a:spcPct val="30000"/>
              </a:spcBef>
              <a:spcAft>
                <a:spcPct val="0"/>
              </a:spcAft>
              <a:defRPr sz="1600">
                <a:solidFill>
                  <a:schemeClr val="tx2"/>
                </a:solidFill>
                <a:latin typeface="Lucida Sans" pitchFamily="34" charset="0"/>
              </a:defRPr>
            </a:lvl6pPr>
            <a:lvl7pPr marL="2971800" indent="-228600" algn="ctr" eaLnBrk="0" fontAlgn="base" hangingPunct="0">
              <a:lnSpc>
                <a:spcPct val="120000"/>
              </a:lnSpc>
              <a:spcBef>
                <a:spcPct val="30000"/>
              </a:spcBef>
              <a:spcAft>
                <a:spcPct val="0"/>
              </a:spcAft>
              <a:defRPr sz="1600">
                <a:solidFill>
                  <a:schemeClr val="tx2"/>
                </a:solidFill>
                <a:latin typeface="Lucida Sans" pitchFamily="34" charset="0"/>
              </a:defRPr>
            </a:lvl7pPr>
            <a:lvl8pPr marL="3429000" indent="-228600" algn="ctr" eaLnBrk="0" fontAlgn="base" hangingPunct="0">
              <a:lnSpc>
                <a:spcPct val="120000"/>
              </a:lnSpc>
              <a:spcBef>
                <a:spcPct val="30000"/>
              </a:spcBef>
              <a:spcAft>
                <a:spcPct val="0"/>
              </a:spcAft>
              <a:defRPr sz="1600">
                <a:solidFill>
                  <a:schemeClr val="tx2"/>
                </a:solidFill>
                <a:latin typeface="Lucida Sans" pitchFamily="34" charset="0"/>
              </a:defRPr>
            </a:lvl8pPr>
            <a:lvl9pPr marL="3886200" indent="-228600" algn="ctr" eaLnBrk="0" fontAlgn="base" hangingPunct="0">
              <a:lnSpc>
                <a:spcPct val="120000"/>
              </a:lnSpc>
              <a:spcBef>
                <a:spcPct val="30000"/>
              </a:spcBef>
              <a:spcAft>
                <a:spcPct val="0"/>
              </a:spcAft>
              <a:defRPr sz="1600">
                <a:solidFill>
                  <a:schemeClr val="tx2"/>
                </a:solidFill>
                <a:latin typeface="Lucida Sans" pitchFamily="34" charset="0"/>
              </a:defRPr>
            </a:lvl9pPr>
          </a:lstStyle>
          <a:p>
            <a:pPr algn="l" eaLnBrk="1" hangingPunct="1">
              <a:lnSpc>
                <a:spcPct val="100000"/>
              </a:lnSpc>
              <a:spcBef>
                <a:spcPct val="50000"/>
              </a:spcBef>
            </a:pPr>
            <a:r>
              <a:rPr lang="de-DE" sz="1200" dirty="0">
                <a:solidFill>
                  <a:schemeClr val="tx1"/>
                </a:solidFill>
                <a:latin typeface="Lucida Sans Unicode" panose="020B0602030504020204" pitchFamily="34" charset="0"/>
                <a:cs typeface="Lucida Sans Unicode" panose="020B0602030504020204" pitchFamily="34" charset="0"/>
              </a:rPr>
              <a:t>Benno Löffler</a:t>
            </a:r>
          </a:p>
        </p:txBody>
      </p:sp>
      <p:cxnSp>
        <p:nvCxnSpPr>
          <p:cNvPr id="15" name="Gerade Verbindung 14"/>
          <p:cNvCxnSpPr/>
          <p:nvPr/>
        </p:nvCxnSpPr>
        <p:spPr>
          <a:xfrm>
            <a:off x="468313" y="3786190"/>
            <a:ext cx="8247091" cy="1588"/>
          </a:xfrm>
          <a:prstGeom prst="line">
            <a:avLst/>
          </a:prstGeom>
          <a:ln w="6350">
            <a:solidFill>
              <a:srgbClr val="0076B7"/>
            </a:solidFill>
          </a:ln>
        </p:spPr>
        <p:style>
          <a:lnRef idx="1">
            <a:schemeClr val="accent1"/>
          </a:lnRef>
          <a:fillRef idx="0">
            <a:schemeClr val="accent1"/>
          </a:fillRef>
          <a:effectRef idx="0">
            <a:schemeClr val="accent1"/>
          </a:effectRef>
          <a:fontRef idx="minor">
            <a:schemeClr val="tx1"/>
          </a:fontRef>
        </p:style>
      </p:cxnSp>
      <p:sp>
        <p:nvSpPr>
          <p:cNvPr id="17" name="Rechteck 16"/>
          <p:cNvSpPr/>
          <p:nvPr/>
        </p:nvSpPr>
        <p:spPr bwMode="auto">
          <a:xfrm>
            <a:off x="468313" y="6453336"/>
            <a:ext cx="360040" cy="356832"/>
          </a:xfrm>
          <a:prstGeom prst="rect">
            <a:avLst/>
          </a:prstGeom>
          <a:solidFill>
            <a:schemeClr val="bg1"/>
          </a:solidFill>
          <a:ln w="9525" cap="flat" cmpd="sng" algn="ctr">
            <a:noFill/>
            <a:prstDash val="solid"/>
            <a:round/>
            <a:headEnd type="none" w="med" len="med"/>
            <a:tailEnd type="none" w="med" len="med"/>
          </a:ln>
          <a:effectLst/>
        </p:spPr>
        <p:txBody>
          <a:bodyPr vert="horz" wrap="square" lIns="9000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1600" b="0" i="0" u="none" strike="noStrike" cap="none" normalizeH="0" baseline="0" dirty="0">
              <a:ln>
                <a:noFill/>
              </a:ln>
              <a:solidFill>
                <a:schemeClr val="bg1"/>
              </a:solidFill>
              <a:effectLst/>
              <a:latin typeface="Lucida Sans" pitchFamily="34" charset="0"/>
            </a:endParaRPr>
          </a:p>
        </p:txBody>
      </p:sp>
      <p:cxnSp>
        <p:nvCxnSpPr>
          <p:cNvPr id="16" name="Gerade Verbindung 15"/>
          <p:cNvCxnSpPr/>
          <p:nvPr/>
        </p:nvCxnSpPr>
        <p:spPr>
          <a:xfrm>
            <a:off x="468313" y="6500834"/>
            <a:ext cx="8247091" cy="1588"/>
          </a:xfrm>
          <a:prstGeom prst="line">
            <a:avLst/>
          </a:prstGeom>
          <a:ln w="6350">
            <a:solidFill>
              <a:srgbClr val="A5A6A1"/>
            </a:solidFill>
          </a:ln>
        </p:spPr>
        <p:style>
          <a:lnRef idx="1">
            <a:schemeClr val="accent1"/>
          </a:lnRef>
          <a:fillRef idx="0">
            <a:schemeClr val="accent1"/>
          </a:fillRef>
          <a:effectRef idx="0">
            <a:schemeClr val="accent1"/>
          </a:effectRef>
          <a:fontRef idx="minor">
            <a:schemeClr val="tx1"/>
          </a:fontRef>
        </p:style>
      </p:cxnSp>
      <p:pic>
        <p:nvPicPr>
          <p:cNvPr id="10" name="Grafik 9">
            <a:extLst>
              <a:ext uri="{FF2B5EF4-FFF2-40B4-BE49-F238E27FC236}">
                <a16:creationId xmlns:a16="http://schemas.microsoft.com/office/drawing/2014/main" id="{D939A4B0-BC05-4245-B704-548BC4D014DB}"/>
              </a:ext>
            </a:extLst>
          </p:cNvPr>
          <p:cNvPicPr/>
          <p:nvPr/>
        </p:nvPicPr>
        <p:blipFill>
          <a:blip r:embed="rId3">
            <a:extLst>
              <a:ext uri="{28A0092B-C50C-407E-A947-70E740481C1C}">
                <a14:useLocalDpi xmlns:a14="http://schemas.microsoft.com/office/drawing/2010/main" val="0"/>
              </a:ext>
            </a:extLst>
          </a:blip>
          <a:stretch>
            <a:fillRect/>
          </a:stretch>
        </p:blipFill>
        <p:spPr>
          <a:xfrm>
            <a:off x="427925" y="-99392"/>
            <a:ext cx="2326005" cy="1539240"/>
          </a:xfrm>
          <a:prstGeom prst="rect">
            <a:avLst/>
          </a:prstGeom>
        </p:spPr>
      </p:pic>
      <p:sp>
        <p:nvSpPr>
          <p:cNvPr id="3" name="Rechteck 2">
            <a:extLst>
              <a:ext uri="{FF2B5EF4-FFF2-40B4-BE49-F238E27FC236}">
                <a16:creationId xmlns:a16="http://schemas.microsoft.com/office/drawing/2014/main" id="{968C5BF9-ED45-4C46-8FBD-98A615B734BA}"/>
              </a:ext>
            </a:extLst>
          </p:cNvPr>
          <p:cNvSpPr/>
          <p:nvPr/>
        </p:nvSpPr>
        <p:spPr bwMode="auto">
          <a:xfrm rot="1415834">
            <a:off x="1451999" y="358094"/>
            <a:ext cx="1152128" cy="1921294"/>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000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600" b="0" i="0" u="none" strike="noStrike" cap="none" normalizeH="0" baseline="0" dirty="0">
              <a:ln>
                <a:noFill/>
              </a:ln>
              <a:solidFill>
                <a:schemeClr val="bg1"/>
              </a:solidFill>
              <a:effectLst/>
              <a:latin typeface="Lucida Sans Unicode" panose="020B0602030504020204" pitchFamily="34" charset="0"/>
              <a:cs typeface="Lucida Sans Unicode" panose="020B0602030504020204" pitchFamily="34" charset="0"/>
            </a:endParaRPr>
          </a:p>
        </p:txBody>
      </p:sp>
    </p:spTree>
    <p:extLst>
      <p:ext uri="{BB962C8B-B14F-4D97-AF65-F5344CB8AC3E}">
        <p14:creationId xmlns:p14="http://schemas.microsoft.com/office/powerpoint/2010/main" val="29267462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tabLst>
                <a:tab pos="7521575" algn="r"/>
              </a:tabLst>
            </a:pPr>
            <a:r>
              <a:rPr lang="de-DE" dirty="0"/>
              <a:t>Wissen/Können</a:t>
            </a:r>
          </a:p>
        </p:txBody>
      </p:sp>
      <p:sp>
        <p:nvSpPr>
          <p:cNvPr id="4" name="Rectangle 3"/>
          <p:cNvSpPr>
            <a:spLocks noChangeArrowheads="1"/>
          </p:cNvSpPr>
          <p:nvPr/>
        </p:nvSpPr>
        <p:spPr bwMode="blackWhite">
          <a:xfrm>
            <a:off x="4572000" y="1299245"/>
            <a:ext cx="4103691" cy="5178422"/>
          </a:xfrm>
          <a:prstGeom prst="rect">
            <a:avLst/>
          </a:prstGeom>
          <a:ln w="6350">
            <a:solidFill>
              <a:srgbClr val="A5A6A1"/>
            </a:solidFill>
          </a:ln>
        </p:spPr>
        <p:style>
          <a:lnRef idx="1">
            <a:schemeClr val="accent1"/>
          </a:lnRef>
          <a:fillRef idx="0">
            <a:schemeClr val="accent1"/>
          </a:fillRef>
          <a:effectRef idx="0">
            <a:schemeClr val="accent1"/>
          </a:effectRef>
          <a:fontRef idx="minor">
            <a:schemeClr val="tx1"/>
          </a:fontRef>
        </p:style>
        <p:txBody>
          <a:bodyPr/>
          <a:lstStyle/>
          <a:p>
            <a:pPr marL="3175" indent="-3175" algn="l"/>
            <a:endParaRPr lang="de-DE" dirty="0">
              <a:solidFill>
                <a:srgbClr val="FFFFFF"/>
              </a:solidFill>
            </a:endParaRPr>
          </a:p>
        </p:txBody>
      </p:sp>
      <p:sp>
        <p:nvSpPr>
          <p:cNvPr id="5" name="Rectangle 4"/>
          <p:cNvSpPr>
            <a:spLocks noChangeArrowheads="1"/>
          </p:cNvSpPr>
          <p:nvPr/>
        </p:nvSpPr>
        <p:spPr bwMode="blackWhite">
          <a:xfrm>
            <a:off x="4572000" y="908720"/>
            <a:ext cx="4103691" cy="390525"/>
          </a:xfrm>
          <a:prstGeom prst="rect">
            <a:avLst/>
          </a:prstGeom>
          <a:ln w="6350">
            <a:solidFill>
              <a:srgbClr val="A5A6A1"/>
            </a:solidFill>
          </a:ln>
        </p:spPr>
        <p:style>
          <a:lnRef idx="1">
            <a:schemeClr val="accent1"/>
          </a:lnRef>
          <a:fillRef idx="0">
            <a:schemeClr val="accent1"/>
          </a:fillRef>
          <a:effectRef idx="0">
            <a:schemeClr val="accent1"/>
          </a:effectRef>
          <a:fontRef idx="minor">
            <a:schemeClr val="tx1"/>
          </a:fontRef>
        </p:style>
        <p:txBody>
          <a:bodyPr/>
          <a:lstStyle/>
          <a:p>
            <a:pPr marL="3175" indent="-3175"/>
            <a:r>
              <a:rPr lang="de-DE" sz="1800" dirty="0">
                <a:solidFill>
                  <a:srgbClr val="0076B7"/>
                </a:solidFill>
                <a:cs typeface="Lucida Sans Unicode" panose="020B0602030504020204" pitchFamily="34" charset="0"/>
              </a:rPr>
              <a:t>Anmerkungen/Ergänzungen</a:t>
            </a:r>
          </a:p>
        </p:txBody>
      </p:sp>
      <p:sp>
        <p:nvSpPr>
          <p:cNvPr id="10" name="Textfeld 9"/>
          <p:cNvSpPr txBox="1"/>
          <p:nvPr/>
        </p:nvSpPr>
        <p:spPr>
          <a:xfrm>
            <a:off x="4644008" y="1299245"/>
            <a:ext cx="4031683" cy="4557734"/>
          </a:xfrm>
          <a:prstGeom prst="rect">
            <a:avLst/>
          </a:prstGeom>
          <a:noFill/>
        </p:spPr>
        <p:txBody>
          <a:bodyPr wrap="square" lIns="0" rtlCol="0">
            <a:noAutofit/>
          </a:bodyPr>
          <a:lstStyle/>
          <a:p>
            <a:pPr algn="l">
              <a:lnSpc>
                <a:spcPct val="114000"/>
              </a:lnSpc>
              <a:spcBef>
                <a:spcPts val="488"/>
              </a:spcBef>
            </a:pPr>
            <a:r>
              <a:rPr lang="de-DE" sz="1200" b="1" dirty="0">
                <a:solidFill>
                  <a:srgbClr val="5C5F53"/>
                </a:solidFill>
                <a:latin typeface="Lucida Sans Unicode" panose="020B0602030504020204" pitchFamily="34" charset="0"/>
                <a:cs typeface="Lucida Sans Unicode" panose="020B0602030504020204" pitchFamily="34" charset="0"/>
              </a:rPr>
              <a:t>Wissen</a:t>
            </a:r>
            <a:r>
              <a:rPr lang="de-DE" sz="1200" dirty="0">
                <a:solidFill>
                  <a:srgbClr val="5C5F53"/>
                </a:solidFill>
                <a:latin typeface="Lucida Sans Unicode" panose="020B0602030504020204" pitchFamily="34" charset="0"/>
                <a:cs typeface="Lucida Sans Unicode" panose="020B0602030504020204" pitchFamily="34" charset="0"/>
              </a:rPr>
              <a:t> kann man aufschreiben, benutzen und weitergeben (</a:t>
            </a:r>
            <a:r>
              <a:rPr lang="de-DE" sz="1200" dirty="0">
                <a:solidFill>
                  <a:srgbClr val="5C5F53"/>
                </a:solidFill>
                <a:latin typeface="Lucida Sans Unicode" panose="020B0602030504020204" pitchFamily="34" charset="0"/>
                <a:cs typeface="Lucida Sans Unicode" panose="020B0602030504020204" pitchFamily="34" charset="0"/>
                <a:sym typeface="Wingdings"/>
              </a:rPr>
              <a:t> </a:t>
            </a:r>
            <a:r>
              <a:rPr lang="de-DE" sz="1200" dirty="0">
                <a:solidFill>
                  <a:srgbClr val="5C5F53"/>
                </a:solidFill>
                <a:latin typeface="Lucida Sans Unicode" panose="020B0602030504020204" pitchFamily="34" charset="0"/>
                <a:cs typeface="Lucida Sans Unicode" panose="020B0602030504020204" pitchFamily="34" charset="0"/>
              </a:rPr>
              <a:t>Mathe-Bücher, Prozess-Management). Es ist nicht an Menschen gebunden. Ganz im Gegensatz zu Können. Wer im Angesicht überraschender Probleme problemlösende Gefühle (also eine gute Idee) hat, den nennen wir </a:t>
            </a:r>
            <a:r>
              <a:rPr lang="de-DE" sz="1200" b="1" dirty="0">
                <a:solidFill>
                  <a:srgbClr val="5C5F53"/>
                </a:solidFill>
                <a:latin typeface="Lucida Sans Unicode" panose="020B0602030504020204" pitchFamily="34" charset="0"/>
                <a:cs typeface="Lucida Sans Unicode" panose="020B0602030504020204" pitchFamily="34" charset="0"/>
              </a:rPr>
              <a:t>Könner</a:t>
            </a:r>
            <a:r>
              <a:rPr lang="de-DE" sz="1200" dirty="0">
                <a:solidFill>
                  <a:srgbClr val="5C5F53"/>
                </a:solidFill>
                <a:latin typeface="Lucida Sans Unicode" panose="020B0602030504020204" pitchFamily="34" charset="0"/>
                <a:cs typeface="Lucida Sans Unicode" panose="020B0602030504020204" pitchFamily="34" charset="0"/>
              </a:rPr>
              <a:t>. </a:t>
            </a:r>
          </a:p>
          <a:p>
            <a:pPr algn="l">
              <a:lnSpc>
                <a:spcPct val="114000"/>
              </a:lnSpc>
              <a:spcBef>
                <a:spcPts val="488"/>
              </a:spcBef>
            </a:pPr>
            <a:r>
              <a:rPr lang="de-DE" sz="1200" dirty="0">
                <a:solidFill>
                  <a:srgbClr val="5C5F53"/>
                </a:solidFill>
                <a:latin typeface="Lucida Sans Unicode" panose="020B0602030504020204" pitchFamily="34" charset="0"/>
                <a:cs typeface="Lucida Sans Unicode" panose="020B0602030504020204" pitchFamily="34" charset="0"/>
              </a:rPr>
              <a:t>Er hat lange </a:t>
            </a:r>
            <a:r>
              <a:rPr lang="de-DE" sz="1200" b="1" dirty="0">
                <a:solidFill>
                  <a:srgbClr val="5C5F53"/>
                </a:solidFill>
                <a:latin typeface="Lucida Sans Unicode" panose="020B0602030504020204" pitchFamily="34" charset="0"/>
                <a:cs typeface="Lucida Sans Unicode" panose="020B0602030504020204" pitchFamily="34" charset="0"/>
              </a:rPr>
              <a:t>üben</a:t>
            </a:r>
            <a:r>
              <a:rPr lang="de-DE" sz="1200" dirty="0">
                <a:solidFill>
                  <a:srgbClr val="5C5F53"/>
                </a:solidFill>
                <a:latin typeface="Lucida Sans Unicode" panose="020B0602030504020204" pitchFamily="34" charset="0"/>
                <a:cs typeface="Lucida Sans Unicode" panose="020B0602030504020204" pitchFamily="34" charset="0"/>
              </a:rPr>
              <a:t> müssen, um diese Eigenschaft in seinen Körper zu bekommen. Können wird erworben beim </a:t>
            </a:r>
            <a:r>
              <a:rPr lang="de-DE" sz="1200" b="1" dirty="0">
                <a:solidFill>
                  <a:srgbClr val="5C5F53"/>
                </a:solidFill>
                <a:latin typeface="Lucida Sans Unicode" panose="020B0602030504020204" pitchFamily="34" charset="0"/>
                <a:cs typeface="Lucida Sans Unicode" panose="020B0602030504020204" pitchFamily="34" charset="0"/>
              </a:rPr>
              <a:t>Üben</a:t>
            </a:r>
            <a:r>
              <a:rPr lang="de-DE" sz="1200" dirty="0">
                <a:solidFill>
                  <a:srgbClr val="5C5F53"/>
                </a:solidFill>
                <a:latin typeface="Lucida Sans Unicode" panose="020B0602030504020204" pitchFamily="34" charset="0"/>
                <a:cs typeface="Lucida Sans Unicode" panose="020B0602030504020204" pitchFamily="34" charset="0"/>
              </a:rPr>
              <a:t> im Angesicht einer unbarmherzigen Lernumgebung. Zum Üben von Fahrradfahren braucht es die Schwerkraft, ein kippeliges Fahrrad und (im Idealfall) einen Vater, der zum Üben anstiftet, nach den Stürzen tröstet und zum Weitermachen ermuntert (Funktion des </a:t>
            </a:r>
            <a:r>
              <a:rPr lang="de-DE" sz="1200" b="1" dirty="0">
                <a:solidFill>
                  <a:srgbClr val="5C5F53"/>
                </a:solidFill>
                <a:latin typeface="Lucida Sans Unicode" panose="020B0602030504020204" pitchFamily="34" charset="0"/>
                <a:cs typeface="Lucida Sans Unicode" panose="020B0602030504020204" pitchFamily="34" charset="0"/>
              </a:rPr>
              <a:t>Meisters</a:t>
            </a:r>
            <a:r>
              <a:rPr lang="de-DE" sz="1200" dirty="0">
                <a:solidFill>
                  <a:srgbClr val="5C5F53"/>
                </a:solidFill>
                <a:latin typeface="Lucida Sans Unicode" panose="020B0602030504020204" pitchFamily="34" charset="0"/>
                <a:cs typeface="Lucida Sans Unicode" panose="020B0602030504020204" pitchFamily="34" charset="0"/>
              </a:rPr>
              <a:t>).</a:t>
            </a:r>
          </a:p>
          <a:p>
            <a:pPr algn="l">
              <a:lnSpc>
                <a:spcPct val="114000"/>
              </a:lnSpc>
              <a:spcBef>
                <a:spcPts val="488"/>
              </a:spcBef>
            </a:pPr>
            <a:r>
              <a:rPr lang="de-DE" sz="1200" dirty="0">
                <a:solidFill>
                  <a:srgbClr val="5C5F53"/>
                </a:solidFill>
                <a:latin typeface="Lucida Sans Unicode" panose="020B0602030504020204" pitchFamily="34" charset="0"/>
                <a:cs typeface="Lucida Sans Unicode" panose="020B0602030504020204" pitchFamily="34" charset="0"/>
              </a:rPr>
              <a:t>Fahrradfahren kann nicht in Trocken-Seminaren oder aus Büchern gelernt werden. Es kann auch nicht aufgeschrieben werden.  Wer das versucht, schreibt nutzlosen oder gar gefährlichen Unsinn.</a:t>
            </a:r>
          </a:p>
          <a:p>
            <a:pPr algn="l">
              <a:lnSpc>
                <a:spcPct val="114000"/>
              </a:lnSpc>
              <a:spcBef>
                <a:spcPts val="488"/>
              </a:spcBef>
            </a:pPr>
            <a:r>
              <a:rPr lang="de-DE" sz="1200" dirty="0">
                <a:solidFill>
                  <a:srgbClr val="5C5F53"/>
                </a:solidFill>
                <a:latin typeface="Lucida Sans Unicode" panose="020B0602030504020204" pitchFamily="34" charset="0"/>
                <a:cs typeface="Lucida Sans Unicode" panose="020B0602030504020204" pitchFamily="34" charset="0"/>
              </a:rPr>
              <a:t>IBN, Führung, Projektleitung, Vertrieb z. B. haben einen sehr hohen Anteil an Können, der durch nichts zu ersetzen ist. Können – und damit Kompetenz - wird kultiviert durch eine Meister-Schüler-Talent-Struktur im Unternehmen.</a:t>
            </a:r>
          </a:p>
        </p:txBody>
      </p:sp>
      <p:pic>
        <p:nvPicPr>
          <p:cNvPr id="7" name="Picture 2" descr="C:\Users\VundS02\Dropbox (VundS)\VundS\B_Org Shop\B_02_Veranstaltungen extern\B_0213_Veranstaltung Denkwerkstatt für Neuen Maschinenbau\Denkwerkstatt 22.02.2017 Stuttgart\Bilder\Neue Datei 63_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1313" y="1052736"/>
            <a:ext cx="4074589" cy="5575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491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Auch Könner müssen lernen.</a:t>
            </a:r>
            <a:br>
              <a:rPr lang="de-DE" dirty="0"/>
            </a:br>
            <a:r>
              <a:rPr lang="de-DE" sz="2400" dirty="0"/>
              <a:t>Wenn sich die Welt unvermeidlich ändert…</a:t>
            </a:r>
            <a:endParaRPr lang="de-DE" dirty="0"/>
          </a:p>
        </p:txBody>
      </p:sp>
      <p:pic>
        <p:nvPicPr>
          <p:cNvPr id="2052" name="Picture 4" descr="Bildergebnis für Einr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0152" y="3563077"/>
            <a:ext cx="2728409" cy="272840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Bildergebnis für Fahrra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739" y="1484784"/>
            <a:ext cx="5616822" cy="3351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082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tabLst>
                <a:tab pos="7521575" algn="r"/>
              </a:tabLst>
            </a:pPr>
            <a:r>
              <a:rPr lang="de-DE" dirty="0"/>
              <a:t>Steuerung/Führung</a:t>
            </a:r>
          </a:p>
        </p:txBody>
      </p:sp>
      <p:sp>
        <p:nvSpPr>
          <p:cNvPr id="4" name="Rectangle 3"/>
          <p:cNvSpPr>
            <a:spLocks noChangeArrowheads="1"/>
          </p:cNvSpPr>
          <p:nvPr/>
        </p:nvSpPr>
        <p:spPr bwMode="blackWhite">
          <a:xfrm>
            <a:off x="4572765" y="1208274"/>
            <a:ext cx="4103691" cy="5317070"/>
          </a:xfrm>
          <a:prstGeom prst="rect">
            <a:avLst/>
          </a:prstGeom>
          <a:ln w="6350">
            <a:solidFill>
              <a:srgbClr val="A5A6A1"/>
            </a:solidFill>
          </a:ln>
        </p:spPr>
        <p:style>
          <a:lnRef idx="1">
            <a:schemeClr val="accent1"/>
          </a:lnRef>
          <a:fillRef idx="0">
            <a:schemeClr val="accent1"/>
          </a:fillRef>
          <a:effectRef idx="0">
            <a:schemeClr val="accent1"/>
          </a:effectRef>
          <a:fontRef idx="minor">
            <a:schemeClr val="tx1"/>
          </a:fontRef>
        </p:style>
        <p:txBody>
          <a:bodyPr/>
          <a:lstStyle/>
          <a:p>
            <a:pPr marL="3175" indent="-3175" algn="l"/>
            <a:endParaRPr lang="de-DE" dirty="0">
              <a:solidFill>
                <a:srgbClr val="FFFFFF"/>
              </a:solidFill>
            </a:endParaRPr>
          </a:p>
        </p:txBody>
      </p:sp>
      <p:sp>
        <p:nvSpPr>
          <p:cNvPr id="5" name="Rectangle 4"/>
          <p:cNvSpPr>
            <a:spLocks noChangeArrowheads="1"/>
          </p:cNvSpPr>
          <p:nvPr/>
        </p:nvSpPr>
        <p:spPr bwMode="blackWhite">
          <a:xfrm>
            <a:off x="4572765" y="817750"/>
            <a:ext cx="4103691" cy="390525"/>
          </a:xfrm>
          <a:prstGeom prst="rect">
            <a:avLst/>
          </a:prstGeom>
          <a:ln w="6350">
            <a:solidFill>
              <a:srgbClr val="A5A6A1"/>
            </a:solidFill>
          </a:ln>
        </p:spPr>
        <p:style>
          <a:lnRef idx="1">
            <a:schemeClr val="accent1"/>
          </a:lnRef>
          <a:fillRef idx="0">
            <a:schemeClr val="accent1"/>
          </a:fillRef>
          <a:effectRef idx="0">
            <a:schemeClr val="accent1"/>
          </a:effectRef>
          <a:fontRef idx="minor">
            <a:schemeClr val="tx1"/>
          </a:fontRef>
        </p:style>
        <p:txBody>
          <a:bodyPr/>
          <a:lstStyle/>
          <a:p>
            <a:pPr marL="3175" indent="-3175"/>
            <a:r>
              <a:rPr lang="de-DE" sz="1800" dirty="0">
                <a:solidFill>
                  <a:srgbClr val="0076B7"/>
                </a:solidFill>
                <a:cs typeface="Lucida Sans Unicode" panose="020B0602030504020204" pitchFamily="34" charset="0"/>
              </a:rPr>
              <a:t>Anmerkungen/Ergänzungen</a:t>
            </a:r>
          </a:p>
        </p:txBody>
      </p:sp>
      <p:sp>
        <p:nvSpPr>
          <p:cNvPr id="10" name="Textfeld 9"/>
          <p:cNvSpPr txBox="1"/>
          <p:nvPr/>
        </p:nvSpPr>
        <p:spPr>
          <a:xfrm>
            <a:off x="4644773" y="1208274"/>
            <a:ext cx="3960441" cy="5317069"/>
          </a:xfrm>
          <a:prstGeom prst="rect">
            <a:avLst/>
          </a:prstGeom>
          <a:noFill/>
        </p:spPr>
        <p:txBody>
          <a:bodyPr wrap="square" lIns="0" rtlCol="0">
            <a:noAutofit/>
          </a:bodyPr>
          <a:lstStyle/>
          <a:p>
            <a:pPr algn="l">
              <a:lnSpc>
                <a:spcPct val="114000"/>
              </a:lnSpc>
              <a:spcBef>
                <a:spcPts val="488"/>
              </a:spcBef>
            </a:pPr>
            <a:r>
              <a:rPr lang="de-DE" sz="1200" dirty="0">
                <a:solidFill>
                  <a:srgbClr val="5C5F53"/>
                </a:solidFill>
                <a:latin typeface="Lucida Sans Unicode" panose="020B0602030504020204" pitchFamily="34" charset="0"/>
                <a:cs typeface="Lucida Sans Unicode" panose="020B0602030504020204" pitchFamily="34" charset="0"/>
              </a:rPr>
              <a:t>Solange die Anzahl der überraschenden Probleme in Unternehmen gering war (Serienprodukte, Märkte wachsen), war Steuerung wirtschaftlich überlegen. Steuerung bedeutet, dass das Management seinen Wissensvorsprung in problemlösende Anweisungen umsetzt und mit seiner Macht über die Wertschöpf-</a:t>
            </a:r>
            <a:r>
              <a:rPr lang="de-DE" sz="1200" dirty="0" err="1">
                <a:solidFill>
                  <a:srgbClr val="5C5F53"/>
                </a:solidFill>
                <a:latin typeface="Lucida Sans Unicode" panose="020B0602030504020204" pitchFamily="34" charset="0"/>
                <a:cs typeface="Lucida Sans Unicode" panose="020B0602030504020204" pitchFamily="34" charset="0"/>
              </a:rPr>
              <a:t>ung</a:t>
            </a:r>
            <a:r>
              <a:rPr lang="de-DE" sz="1200" dirty="0">
                <a:solidFill>
                  <a:srgbClr val="5C5F53"/>
                </a:solidFill>
                <a:latin typeface="Lucida Sans Unicode" panose="020B0602030504020204" pitchFamily="34" charset="0"/>
                <a:cs typeface="Lucida Sans Unicode" panose="020B0602030504020204" pitchFamily="34" charset="0"/>
              </a:rPr>
              <a:t> dort Gehorsam und disziplinierte Einhaltung der Anweisungen erreicht. So gestaltete das Zentrum (mit seinen Industrial Engineers) das Unternehmen wie eine mechanisches Räderwerk. Die Wertschöpfung hatte kaum operative Kompetenz. Die Kopplung zwischen Zentrum und Peripherie geschah über Macht. </a:t>
            </a:r>
          </a:p>
          <a:p>
            <a:pPr algn="l">
              <a:lnSpc>
                <a:spcPct val="114000"/>
              </a:lnSpc>
              <a:spcBef>
                <a:spcPts val="488"/>
              </a:spcBef>
            </a:pPr>
            <a:r>
              <a:rPr lang="de-DE" sz="1200" dirty="0">
                <a:solidFill>
                  <a:srgbClr val="5C5F53"/>
                </a:solidFill>
                <a:latin typeface="Lucida Sans Unicode" panose="020B0602030504020204" pitchFamily="34" charset="0"/>
                <a:cs typeface="Lucida Sans Unicode" panose="020B0602030504020204" pitchFamily="34" charset="0"/>
              </a:rPr>
              <a:t>Wenn die Peripherie durch Projektarbeit aber „Entscheiden im Angesicht von Überraschungen“ täglich übt und also ein hohes Maß an operativem Können erwirbt, dann ändern sich die Verhältnisse. Dann versagt Steuerung. Das Modell „der Müller repariert seine Mühle“ (Manager mit Wissens-vorsprung beherrscht blaue Wertschöpfung) wird falsch. Jetzt gleicht das Modell eher diesem: „Der Jagdhund wird vom Jäger zur Problemlösung angeregt“ (lebendige Wertschöpfung mit Können unter </a:t>
            </a:r>
            <a:r>
              <a:rPr lang="de-DE" sz="1200" b="1" dirty="0">
                <a:solidFill>
                  <a:srgbClr val="5C5F53"/>
                </a:solidFill>
                <a:latin typeface="Lucida Sans Unicode" panose="020B0602030504020204" pitchFamily="34" charset="0"/>
                <a:cs typeface="Lucida Sans Unicode" panose="020B0602030504020204" pitchFamily="34" charset="0"/>
              </a:rPr>
              <a:t>Führung mit Ansehen und freiwilliger Gefolgschaft</a:t>
            </a:r>
            <a:r>
              <a:rPr lang="de-DE" sz="1200" dirty="0">
                <a:solidFill>
                  <a:srgbClr val="5C5F53"/>
                </a:solidFill>
                <a:latin typeface="Lucida Sans Unicode" panose="020B0602030504020204" pitchFamily="34" charset="0"/>
                <a:cs typeface="Lucida Sans Unicode" panose="020B0602030504020204" pitchFamily="34" charset="0"/>
              </a:rPr>
              <a:t>). </a:t>
            </a:r>
            <a:endParaRPr lang="de-DE" sz="1200" b="1" dirty="0">
              <a:solidFill>
                <a:srgbClr val="5C5F53"/>
              </a:solidFill>
              <a:latin typeface="Lucida Sans Unicode" panose="020B0602030504020204" pitchFamily="34" charset="0"/>
              <a:cs typeface="Lucida Sans Unicode" panose="020B0602030504020204" pitchFamily="34" charset="0"/>
            </a:endParaRPr>
          </a:p>
        </p:txBody>
      </p:sp>
      <p:pic>
        <p:nvPicPr>
          <p:cNvPr id="7" name="Picture 2" descr="C:\Users\VundS02\Dropbox (VundS)\VundS\B_Org Shop\B_02_Veranstaltungen extern\B_0213_Veranstaltung Denkwerkstatt für Neuen Maschinenbau\Denkwerkstatt 22.02.2017 Stuttgart\Bilder\Neue Datei 63_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1313" y="1052736"/>
            <a:ext cx="4074589" cy="5112568"/>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p:cNvSpPr/>
          <p:nvPr/>
        </p:nvSpPr>
        <p:spPr bwMode="auto">
          <a:xfrm>
            <a:off x="341313" y="6021288"/>
            <a:ext cx="4074589" cy="720080"/>
          </a:xfrm>
          <a:prstGeom prst="rect">
            <a:avLst/>
          </a:prstGeom>
          <a:solidFill>
            <a:schemeClr val="bg1"/>
          </a:solidFill>
          <a:ln w="12700" cap="flat" cmpd="sng" algn="ctr">
            <a:solidFill>
              <a:srgbClr val="5C5F53"/>
            </a:solidFill>
            <a:prstDash val="solid"/>
            <a:round/>
            <a:headEnd type="none" w="med" len="med"/>
            <a:tailEnd type="none" w="med" len="med"/>
          </a:ln>
          <a:effectLst/>
        </p:spPr>
        <p:txBody>
          <a:bodyPr vert="horz" wrap="square" lIns="90000" tIns="45720" rIns="91440" bIns="45720" numCol="1" rtlCol="0" anchor="t" anchorCtr="0" compatLnSpc="1">
            <a:prstTxWarp prst="textNoShape">
              <a:avLst/>
            </a:prstTxWarp>
            <a:noAutofit/>
          </a:bodyPr>
          <a:lstStyle/>
          <a:p>
            <a:pPr algn="l">
              <a:lnSpc>
                <a:spcPct val="114000"/>
              </a:lnSpc>
              <a:spcBef>
                <a:spcPts val="488"/>
              </a:spcBef>
            </a:pPr>
            <a:r>
              <a:rPr lang="de-DE" sz="1200" dirty="0">
                <a:solidFill>
                  <a:srgbClr val="5C5F53"/>
                </a:solidFill>
                <a:latin typeface="Lucida Sans Unicode" panose="020B0602030504020204" pitchFamily="34" charset="0"/>
                <a:cs typeface="Lucida Sans Unicode" panose="020B0602030504020204" pitchFamily="34" charset="0"/>
              </a:rPr>
              <a:t>Führung erzeugt Einsicht in ein zu lösendes Problem bei den Könnern, ohne Lösungen vorzuschreiben.</a:t>
            </a:r>
          </a:p>
        </p:txBody>
      </p:sp>
    </p:spTree>
    <p:extLst>
      <p:ext uri="{BB962C8B-B14F-4D97-AF65-F5344CB8AC3E}">
        <p14:creationId xmlns:p14="http://schemas.microsoft.com/office/powerpoint/2010/main" val="1664826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tabLst>
                <a:tab pos="7521575" algn="r"/>
              </a:tabLst>
            </a:pPr>
            <a:r>
              <a:rPr lang="de-DE" dirty="0"/>
              <a:t>5 Affen und die Kultur</a:t>
            </a:r>
          </a:p>
        </p:txBody>
      </p:sp>
      <p:sp>
        <p:nvSpPr>
          <p:cNvPr id="4" name="Rectangle 3"/>
          <p:cNvSpPr>
            <a:spLocks noChangeArrowheads="1"/>
          </p:cNvSpPr>
          <p:nvPr/>
        </p:nvSpPr>
        <p:spPr bwMode="blackWhite">
          <a:xfrm>
            <a:off x="4572000" y="1515269"/>
            <a:ext cx="4103691" cy="5178422"/>
          </a:xfrm>
          <a:prstGeom prst="rect">
            <a:avLst/>
          </a:prstGeom>
          <a:ln w="6350">
            <a:solidFill>
              <a:srgbClr val="A5A6A1"/>
            </a:solidFill>
          </a:ln>
        </p:spPr>
        <p:style>
          <a:lnRef idx="1">
            <a:schemeClr val="accent1"/>
          </a:lnRef>
          <a:fillRef idx="0">
            <a:schemeClr val="accent1"/>
          </a:fillRef>
          <a:effectRef idx="0">
            <a:schemeClr val="accent1"/>
          </a:effectRef>
          <a:fontRef idx="minor">
            <a:schemeClr val="tx1"/>
          </a:fontRef>
        </p:style>
        <p:txBody>
          <a:bodyPr/>
          <a:lstStyle/>
          <a:p>
            <a:pPr marL="3175" indent="-3175" algn="l"/>
            <a:endParaRPr lang="de-DE" dirty="0">
              <a:solidFill>
                <a:srgbClr val="FFFFFF"/>
              </a:solidFill>
            </a:endParaRPr>
          </a:p>
        </p:txBody>
      </p:sp>
      <p:sp>
        <p:nvSpPr>
          <p:cNvPr id="5" name="Rectangle 4"/>
          <p:cNvSpPr>
            <a:spLocks noChangeArrowheads="1"/>
          </p:cNvSpPr>
          <p:nvPr/>
        </p:nvSpPr>
        <p:spPr bwMode="blackWhite">
          <a:xfrm>
            <a:off x="4572000" y="1124744"/>
            <a:ext cx="4103691" cy="390525"/>
          </a:xfrm>
          <a:prstGeom prst="rect">
            <a:avLst/>
          </a:prstGeom>
          <a:ln w="6350">
            <a:solidFill>
              <a:srgbClr val="A5A6A1"/>
            </a:solidFill>
          </a:ln>
        </p:spPr>
        <p:style>
          <a:lnRef idx="1">
            <a:schemeClr val="accent1"/>
          </a:lnRef>
          <a:fillRef idx="0">
            <a:schemeClr val="accent1"/>
          </a:fillRef>
          <a:effectRef idx="0">
            <a:schemeClr val="accent1"/>
          </a:effectRef>
          <a:fontRef idx="minor">
            <a:schemeClr val="tx1"/>
          </a:fontRef>
        </p:style>
        <p:txBody>
          <a:bodyPr/>
          <a:lstStyle/>
          <a:p>
            <a:pPr marL="3175" indent="-3175"/>
            <a:r>
              <a:rPr lang="de-DE" sz="1800" dirty="0">
                <a:solidFill>
                  <a:srgbClr val="0076B7"/>
                </a:solidFill>
                <a:cs typeface="Lucida Sans Unicode" panose="020B0602030504020204" pitchFamily="34" charset="0"/>
              </a:rPr>
              <a:t>Anmerkungen/Ergänzungen</a:t>
            </a:r>
          </a:p>
        </p:txBody>
      </p:sp>
      <p:sp>
        <p:nvSpPr>
          <p:cNvPr id="10" name="Textfeld 9"/>
          <p:cNvSpPr txBox="1"/>
          <p:nvPr/>
        </p:nvSpPr>
        <p:spPr>
          <a:xfrm>
            <a:off x="4644008" y="1515269"/>
            <a:ext cx="3960441" cy="5178422"/>
          </a:xfrm>
          <a:prstGeom prst="rect">
            <a:avLst/>
          </a:prstGeom>
          <a:noFill/>
        </p:spPr>
        <p:txBody>
          <a:bodyPr wrap="square" lIns="0" rtlCol="0">
            <a:noAutofit/>
          </a:bodyPr>
          <a:lstStyle/>
          <a:p>
            <a:pPr algn="l">
              <a:lnSpc>
                <a:spcPct val="114000"/>
              </a:lnSpc>
              <a:spcBef>
                <a:spcPts val="488"/>
              </a:spcBef>
            </a:pPr>
            <a:r>
              <a:rPr lang="de-DE" sz="1100" dirty="0">
                <a:solidFill>
                  <a:srgbClr val="5C5F53"/>
                </a:solidFill>
                <a:latin typeface="Lucida Sans Unicode" panose="020B0602030504020204" pitchFamily="34" charset="0"/>
                <a:cs typeface="Lucida Sans Unicode" panose="020B0602030504020204" pitchFamily="34" charset="0"/>
              </a:rPr>
              <a:t>5 Affen. Hunger. Eingesperrt im Nachtlager. Bockleiter. Bananen. Gemeine Tierpfleger mit Wasserwerfer. Bockleiter berührt, 1 min Eiskalte Dusche </a:t>
            </a:r>
            <a:r>
              <a:rPr lang="de-DE" sz="1100" b="1" dirty="0">
                <a:solidFill>
                  <a:srgbClr val="5C5F53"/>
                </a:solidFill>
                <a:latin typeface="Lucida Sans Unicode" panose="020B0602030504020204" pitchFamily="34" charset="0"/>
                <a:cs typeface="Lucida Sans Unicode" panose="020B0602030504020204" pitchFamily="34" charset="0"/>
              </a:rPr>
              <a:t>für alle</a:t>
            </a:r>
            <a:r>
              <a:rPr lang="de-DE" sz="1100" dirty="0">
                <a:solidFill>
                  <a:srgbClr val="5C5F53"/>
                </a:solidFill>
                <a:latin typeface="Lucida Sans Unicode" panose="020B0602030504020204" pitchFamily="34" charset="0"/>
                <a:cs typeface="Lucida Sans Unicode" panose="020B0602030504020204" pitchFamily="34" charset="0"/>
              </a:rPr>
              <a:t>. Das wiederholt sich mehrmals bis keiner mehr an die Leiter geht. Dann: Austausch eines Affen über Nacht. Die 4 „alten Hasen“ halten „den Neuen“ am Morgen davon ab, auf die Leiter zu steigen.</a:t>
            </a:r>
          </a:p>
          <a:p>
            <a:pPr algn="l">
              <a:lnSpc>
                <a:spcPct val="114000"/>
              </a:lnSpc>
              <a:spcBef>
                <a:spcPts val="488"/>
              </a:spcBef>
            </a:pPr>
            <a:r>
              <a:rPr lang="de-DE" sz="1100" dirty="0">
                <a:solidFill>
                  <a:srgbClr val="5C5F53"/>
                </a:solidFill>
                <a:latin typeface="Lucida Sans Unicode" panose="020B0602030504020204" pitchFamily="34" charset="0"/>
                <a:cs typeface="Lucida Sans Unicode" panose="020B0602030504020204" pitchFamily="34" charset="0"/>
              </a:rPr>
              <a:t>Austausch jeweils eines Affen über Nacht, bis nur noch Affen im Käfig sind, die das Wasser-Desaster nicht erlebt haben.</a:t>
            </a:r>
          </a:p>
          <a:p>
            <a:pPr algn="l">
              <a:lnSpc>
                <a:spcPct val="114000"/>
              </a:lnSpc>
              <a:spcBef>
                <a:spcPts val="488"/>
              </a:spcBef>
            </a:pPr>
            <a:r>
              <a:rPr lang="de-DE" sz="1100" dirty="0">
                <a:solidFill>
                  <a:srgbClr val="5C5F53"/>
                </a:solidFill>
                <a:latin typeface="Lucida Sans Unicode" panose="020B0602030504020204" pitchFamily="34" charset="0"/>
                <a:cs typeface="Lucida Sans Unicode" panose="020B0602030504020204" pitchFamily="34" charset="0"/>
              </a:rPr>
              <a:t>Trotzdem: Das Muster wird wiederholt. </a:t>
            </a:r>
            <a:r>
              <a:rPr lang="de-DE" sz="1100" b="1" dirty="0">
                <a:solidFill>
                  <a:srgbClr val="5C5F53"/>
                </a:solidFill>
                <a:latin typeface="Lucida Sans Unicode" panose="020B0602030504020204" pitchFamily="34" charset="0"/>
                <a:cs typeface="Lucida Sans Unicode" panose="020B0602030504020204" pitchFamily="34" charset="0"/>
              </a:rPr>
              <a:t>Das ist Kultur… Kultur konserviert ehemals erfolgreiches Handeln durch Wiederholung von Interaktionsmustern ohne dass jemand verstehen müsste, warum. </a:t>
            </a:r>
            <a:r>
              <a:rPr lang="de-DE" sz="1100" dirty="0">
                <a:solidFill>
                  <a:srgbClr val="5C5F53"/>
                </a:solidFill>
                <a:latin typeface="Lucida Sans Unicode" panose="020B0602030504020204" pitchFamily="34" charset="0"/>
                <a:cs typeface="Lucida Sans Unicode" panose="020B0602030504020204" pitchFamily="34" charset="0"/>
              </a:rPr>
              <a:t>Damit Kultur das leisten kann, muss sie Verhalten stabilisieren und sich gegen zu viel neues Verhalten wehren. Und genau das tut sie – sonst könnte sie – also die Kultur - gar nicht entstehen. Wie tut sie das? Menschen beobachten „abweichendes Verhalten“ und wehren sich. „Die Neuen“ wollen dazu gehören und adaptieren ihr Verhalten an die existierende Verhältnisse.</a:t>
            </a:r>
          </a:p>
          <a:p>
            <a:pPr algn="l">
              <a:lnSpc>
                <a:spcPct val="114000"/>
              </a:lnSpc>
              <a:spcBef>
                <a:spcPts val="488"/>
              </a:spcBef>
            </a:pPr>
            <a:r>
              <a:rPr lang="de-DE" sz="1100" dirty="0">
                <a:solidFill>
                  <a:srgbClr val="5C5F53"/>
                </a:solidFill>
                <a:latin typeface="Lucida Sans Unicode" panose="020B0602030504020204" pitchFamily="34" charset="0"/>
                <a:cs typeface="Lucida Sans Unicode" panose="020B0602030504020204" pitchFamily="34" charset="0"/>
              </a:rPr>
              <a:t>Das nennen wir das Immunsystem der Kultur.</a:t>
            </a:r>
          </a:p>
          <a:p>
            <a:pPr algn="l">
              <a:lnSpc>
                <a:spcPct val="114000"/>
              </a:lnSpc>
              <a:spcBef>
                <a:spcPts val="488"/>
              </a:spcBef>
            </a:pPr>
            <a:r>
              <a:rPr lang="de-DE" sz="1100" dirty="0">
                <a:solidFill>
                  <a:srgbClr val="5C5F53"/>
                </a:solidFill>
                <a:latin typeface="Lucida Sans Unicode" panose="020B0602030504020204" pitchFamily="34" charset="0"/>
                <a:cs typeface="Lucida Sans Unicode" panose="020B0602030504020204" pitchFamily="34" charset="0"/>
              </a:rPr>
              <a:t>Man sagt: Erfolg braucht keine Argumente. Und genau das ist es, was Kultur verändert. Wenn „Suspektes aber Erfolgreiches“ beobachtet wird, schlagen Muster um.</a:t>
            </a:r>
          </a:p>
        </p:txBody>
      </p:sp>
      <p:pic>
        <p:nvPicPr>
          <p:cNvPr id="3" name="Grafik 2"/>
          <p:cNvPicPr>
            <a:picLocks noChangeAspect="1"/>
          </p:cNvPicPr>
          <p:nvPr/>
        </p:nvPicPr>
        <p:blipFill rotWithShape="1">
          <a:blip r:embed="rId2" cstate="print">
            <a:extLst>
              <a:ext uri="{28A0092B-C50C-407E-A947-70E740481C1C}">
                <a14:useLocalDpi xmlns:a14="http://schemas.microsoft.com/office/drawing/2010/main" val="0"/>
              </a:ext>
            </a:extLst>
          </a:blip>
          <a:srcRect t="1658" r="2788"/>
          <a:stretch/>
        </p:blipFill>
        <p:spPr>
          <a:xfrm>
            <a:off x="677926" y="1397876"/>
            <a:ext cx="3358046" cy="4858398"/>
          </a:xfrm>
          <a:prstGeom prst="rect">
            <a:avLst/>
          </a:prstGeom>
        </p:spPr>
      </p:pic>
    </p:spTree>
    <p:extLst>
      <p:ext uri="{BB962C8B-B14F-4D97-AF65-F5344CB8AC3E}">
        <p14:creationId xmlns:p14="http://schemas.microsoft.com/office/powerpoint/2010/main" val="21026512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tabLst>
                <a:tab pos="7521575" algn="r"/>
              </a:tabLst>
            </a:pPr>
            <a:r>
              <a:rPr lang="de-DE" dirty="0"/>
              <a:t>Unterscheidung Fehler/Irrtum</a:t>
            </a:r>
          </a:p>
        </p:txBody>
      </p:sp>
      <p:sp>
        <p:nvSpPr>
          <p:cNvPr id="4" name="Rectangle 3"/>
          <p:cNvSpPr>
            <a:spLocks noChangeArrowheads="1"/>
          </p:cNvSpPr>
          <p:nvPr/>
        </p:nvSpPr>
        <p:spPr bwMode="blackWhite">
          <a:xfrm>
            <a:off x="4572000" y="1515268"/>
            <a:ext cx="4103691" cy="5154091"/>
          </a:xfrm>
          <a:prstGeom prst="rect">
            <a:avLst/>
          </a:prstGeom>
          <a:ln w="6350">
            <a:solidFill>
              <a:srgbClr val="A5A6A1"/>
            </a:solidFill>
          </a:ln>
        </p:spPr>
        <p:style>
          <a:lnRef idx="1">
            <a:schemeClr val="accent1"/>
          </a:lnRef>
          <a:fillRef idx="0">
            <a:schemeClr val="accent1"/>
          </a:fillRef>
          <a:effectRef idx="0">
            <a:schemeClr val="accent1"/>
          </a:effectRef>
          <a:fontRef idx="minor">
            <a:schemeClr val="tx1"/>
          </a:fontRef>
        </p:style>
        <p:txBody>
          <a:bodyPr/>
          <a:lstStyle/>
          <a:p>
            <a:pPr marL="3175" indent="-3175" algn="l"/>
            <a:endParaRPr lang="de-DE" dirty="0">
              <a:solidFill>
                <a:srgbClr val="FFFFFF"/>
              </a:solidFill>
            </a:endParaRPr>
          </a:p>
        </p:txBody>
      </p:sp>
      <p:sp>
        <p:nvSpPr>
          <p:cNvPr id="5" name="Rectangle 4"/>
          <p:cNvSpPr>
            <a:spLocks noChangeArrowheads="1"/>
          </p:cNvSpPr>
          <p:nvPr/>
        </p:nvSpPr>
        <p:spPr bwMode="blackWhite">
          <a:xfrm>
            <a:off x="4572000" y="1124744"/>
            <a:ext cx="4103691" cy="390525"/>
          </a:xfrm>
          <a:prstGeom prst="rect">
            <a:avLst/>
          </a:prstGeom>
          <a:ln w="6350">
            <a:solidFill>
              <a:srgbClr val="A5A6A1"/>
            </a:solidFill>
          </a:ln>
        </p:spPr>
        <p:style>
          <a:lnRef idx="1">
            <a:schemeClr val="accent1"/>
          </a:lnRef>
          <a:fillRef idx="0">
            <a:schemeClr val="accent1"/>
          </a:fillRef>
          <a:effectRef idx="0">
            <a:schemeClr val="accent1"/>
          </a:effectRef>
          <a:fontRef idx="minor">
            <a:schemeClr val="tx1"/>
          </a:fontRef>
        </p:style>
        <p:txBody>
          <a:bodyPr/>
          <a:lstStyle/>
          <a:p>
            <a:pPr marL="3175" indent="-3175"/>
            <a:r>
              <a:rPr lang="de-DE" sz="1800" dirty="0">
                <a:solidFill>
                  <a:srgbClr val="0076B7"/>
                </a:solidFill>
                <a:cs typeface="Lucida Sans Unicode" panose="020B0602030504020204" pitchFamily="34" charset="0"/>
              </a:rPr>
              <a:t>Anmerkungen/Ergänzungen</a:t>
            </a:r>
          </a:p>
        </p:txBody>
      </p:sp>
      <p:sp>
        <p:nvSpPr>
          <p:cNvPr id="10" name="Textfeld 9"/>
          <p:cNvSpPr txBox="1"/>
          <p:nvPr/>
        </p:nvSpPr>
        <p:spPr>
          <a:xfrm>
            <a:off x="4644008" y="1515268"/>
            <a:ext cx="3960441" cy="5082083"/>
          </a:xfrm>
          <a:prstGeom prst="rect">
            <a:avLst/>
          </a:prstGeom>
          <a:noFill/>
        </p:spPr>
        <p:txBody>
          <a:bodyPr wrap="square" lIns="0" rtlCol="0">
            <a:noAutofit/>
          </a:bodyPr>
          <a:lstStyle/>
          <a:p>
            <a:pPr algn="l">
              <a:lnSpc>
                <a:spcPct val="114000"/>
              </a:lnSpc>
              <a:spcBef>
                <a:spcPts val="488"/>
              </a:spcBef>
            </a:pPr>
            <a:r>
              <a:rPr lang="de-DE" sz="1200" dirty="0">
                <a:solidFill>
                  <a:srgbClr val="5C5F53"/>
                </a:solidFill>
                <a:latin typeface="Lucida Sans Unicode" panose="020B0602030504020204" pitchFamily="34" charset="0"/>
                <a:cs typeface="Lucida Sans Unicode" panose="020B0602030504020204" pitchFamily="34" charset="0"/>
              </a:rPr>
              <a:t>Wenn etwas schief geht, dann gibt es zwei Ursachen:</a:t>
            </a:r>
          </a:p>
          <a:p>
            <a:pPr algn="l">
              <a:lnSpc>
                <a:spcPct val="114000"/>
              </a:lnSpc>
              <a:spcBef>
                <a:spcPts val="488"/>
              </a:spcBef>
            </a:pPr>
            <a:r>
              <a:rPr lang="de-DE" sz="1200" dirty="0">
                <a:solidFill>
                  <a:srgbClr val="5C5F53"/>
                </a:solidFill>
                <a:latin typeface="Lucida Sans Unicode" panose="020B0602030504020204" pitchFamily="34" charset="0"/>
                <a:cs typeface="Lucida Sans Unicode" panose="020B0602030504020204" pitchFamily="34" charset="0"/>
              </a:rPr>
              <a:t>1) Fehler: Das Wissen war da (im Unternehmen), aber es wurde zum wiederholten Male falsch getan. Es ging wieder schief. Nachfragen hätte geholfen. </a:t>
            </a:r>
            <a:r>
              <a:rPr lang="de-DE" sz="1200" dirty="0" err="1">
                <a:solidFill>
                  <a:srgbClr val="5C5F53"/>
                </a:solidFill>
                <a:latin typeface="Lucida Sans Unicode" panose="020B0602030504020204" pitchFamily="34" charset="0"/>
                <a:cs typeface="Lucida Sans Unicode" panose="020B0602030504020204" pitchFamily="34" charset="0"/>
              </a:rPr>
              <a:t>Poka</a:t>
            </a:r>
            <a:r>
              <a:rPr lang="de-DE" sz="1200" dirty="0">
                <a:solidFill>
                  <a:srgbClr val="5C5F53"/>
                </a:solidFill>
                <a:latin typeface="Lucida Sans Unicode" panose="020B0602030504020204" pitchFamily="34" charset="0"/>
                <a:cs typeface="Lucida Sans Unicode" panose="020B0602030504020204" pitchFamily="34" charset="0"/>
              </a:rPr>
              <a:t> </a:t>
            </a:r>
            <a:r>
              <a:rPr lang="de-DE" sz="1200" dirty="0" err="1">
                <a:solidFill>
                  <a:srgbClr val="5C5F53"/>
                </a:solidFill>
                <a:latin typeface="Lucida Sans Unicode" panose="020B0602030504020204" pitchFamily="34" charset="0"/>
                <a:cs typeface="Lucida Sans Unicode" panose="020B0602030504020204" pitchFamily="34" charset="0"/>
              </a:rPr>
              <a:t>Yoke</a:t>
            </a:r>
            <a:r>
              <a:rPr lang="de-DE" sz="1200" dirty="0">
                <a:solidFill>
                  <a:srgbClr val="5C5F53"/>
                </a:solidFill>
                <a:latin typeface="Lucida Sans Unicode" panose="020B0602030504020204" pitchFamily="34" charset="0"/>
                <a:cs typeface="Lucida Sans Unicode" panose="020B0602030504020204" pitchFamily="34" charset="0"/>
              </a:rPr>
              <a:t> könnte helfen. Checkliste könnte helfen. Prozess könnte helfen. </a:t>
            </a:r>
          </a:p>
          <a:p>
            <a:pPr algn="l">
              <a:lnSpc>
                <a:spcPct val="114000"/>
              </a:lnSpc>
              <a:spcBef>
                <a:spcPts val="488"/>
              </a:spcBef>
            </a:pPr>
            <a:r>
              <a:rPr lang="de-DE" sz="1200" dirty="0">
                <a:solidFill>
                  <a:srgbClr val="5C5F53"/>
                </a:solidFill>
                <a:latin typeface="Lucida Sans Unicode" panose="020B0602030504020204" pitchFamily="34" charset="0"/>
                <a:cs typeface="Lucida Sans Unicode" panose="020B0602030504020204" pitchFamily="34" charset="0"/>
              </a:rPr>
              <a:t>2) Irrtümer: Wenn überraschende Probleme ein Unternehmen plagen, dann müssen Hypothesen gebildet werden. Entscheidungen müssen getroffen werden. Vielleicht müssen Experimente durchgeführt werden. Stellt sich heraus, dass die Hypothese falsch war, dann ist das Unternehmen zwar einem Irrtum erlegen, hat aber etwas gelernt.</a:t>
            </a:r>
          </a:p>
          <a:p>
            <a:pPr algn="l">
              <a:lnSpc>
                <a:spcPct val="114000"/>
              </a:lnSpc>
              <a:spcBef>
                <a:spcPts val="488"/>
              </a:spcBef>
            </a:pPr>
            <a:r>
              <a:rPr lang="de-DE" sz="1200" dirty="0">
                <a:solidFill>
                  <a:srgbClr val="5C5F53"/>
                </a:solidFill>
                <a:latin typeface="Lucida Sans Unicode" panose="020B0602030504020204" pitchFamily="34" charset="0"/>
                <a:cs typeface="Lucida Sans Unicode" panose="020B0602030504020204" pitchFamily="34" charset="0"/>
              </a:rPr>
              <a:t>Aus Fehlern kann eine Organisation also nichts lernen, aus Irrtümern schon. Daher sollte die Organisation Irrtümer zum Lernen nutzen. Dazu gehört eine Kultur des öffentlichen Scheiterns. Im Gegensatz dazu sollten Fehler durch entsprechende Maßnahmen abgestellt werden.</a:t>
            </a:r>
          </a:p>
          <a:p>
            <a:pPr algn="l">
              <a:lnSpc>
                <a:spcPct val="114000"/>
              </a:lnSpc>
              <a:spcBef>
                <a:spcPts val="488"/>
              </a:spcBef>
            </a:pPr>
            <a:r>
              <a:rPr lang="de-DE" sz="1200" dirty="0">
                <a:solidFill>
                  <a:srgbClr val="5C5F53"/>
                </a:solidFill>
                <a:latin typeface="Lucida Sans Unicode" panose="020B0602030504020204" pitchFamily="34" charset="0"/>
                <a:cs typeface="Lucida Sans Unicode" panose="020B0602030504020204" pitchFamily="34" charset="0"/>
              </a:rPr>
              <a:t>Gute Unternehmen zeichnen sich dadurch aus, dass sie Irrtümer schnell und </a:t>
            </a:r>
            <a:r>
              <a:rPr lang="de-DE" sz="1200" dirty="0" err="1">
                <a:solidFill>
                  <a:srgbClr val="5C5F53"/>
                </a:solidFill>
                <a:latin typeface="Lucida Sans Unicode" panose="020B0602030504020204" pitchFamily="34" charset="0"/>
                <a:cs typeface="Lucida Sans Unicode" panose="020B0602030504020204" pitchFamily="34" charset="0"/>
              </a:rPr>
              <a:t>blamagefrei</a:t>
            </a:r>
            <a:r>
              <a:rPr lang="de-DE" sz="1200" dirty="0">
                <a:solidFill>
                  <a:srgbClr val="5C5F53"/>
                </a:solidFill>
                <a:latin typeface="Lucida Sans Unicode" panose="020B0602030504020204" pitchFamily="34" charset="0"/>
                <a:cs typeface="Lucida Sans Unicode" panose="020B0602030504020204" pitchFamily="34" charset="0"/>
              </a:rPr>
              <a:t> erkennen und korrigieren.</a:t>
            </a:r>
          </a:p>
        </p:txBody>
      </p:sp>
      <p:pic>
        <p:nvPicPr>
          <p:cNvPr id="3" name="Grafik 2"/>
          <p:cNvPicPr>
            <a:picLocks noChangeAspect="1"/>
          </p:cNvPicPr>
          <p:nvPr/>
        </p:nvPicPr>
        <p:blipFill rotWithShape="1">
          <a:blip r:embed="rId2" cstate="print">
            <a:extLst>
              <a:ext uri="{28A0092B-C50C-407E-A947-70E740481C1C}">
                <a14:useLocalDpi xmlns:a14="http://schemas.microsoft.com/office/drawing/2010/main" val="0"/>
              </a:ext>
            </a:extLst>
          </a:blip>
          <a:srcRect t="2084"/>
          <a:stretch/>
        </p:blipFill>
        <p:spPr>
          <a:xfrm>
            <a:off x="677926" y="1418896"/>
            <a:ext cx="3454400" cy="4837377"/>
          </a:xfrm>
          <a:prstGeom prst="rect">
            <a:avLst/>
          </a:prstGeom>
        </p:spPr>
      </p:pic>
    </p:spTree>
    <p:extLst>
      <p:ext uri="{BB962C8B-B14F-4D97-AF65-F5344CB8AC3E}">
        <p14:creationId xmlns:p14="http://schemas.microsoft.com/office/powerpoint/2010/main" val="492217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tabLst>
                <a:tab pos="7521575" algn="r"/>
              </a:tabLst>
            </a:pPr>
            <a:r>
              <a:rPr lang="de-DE" dirty="0"/>
              <a:t>Meister, Könner und Talent</a:t>
            </a:r>
          </a:p>
        </p:txBody>
      </p:sp>
      <p:sp>
        <p:nvSpPr>
          <p:cNvPr id="4" name="Rectangle 3"/>
          <p:cNvSpPr>
            <a:spLocks noChangeArrowheads="1"/>
          </p:cNvSpPr>
          <p:nvPr/>
        </p:nvSpPr>
        <p:spPr bwMode="blackWhite">
          <a:xfrm>
            <a:off x="4572000" y="1679578"/>
            <a:ext cx="4103691" cy="5061790"/>
          </a:xfrm>
          <a:prstGeom prst="rect">
            <a:avLst/>
          </a:prstGeom>
          <a:ln w="6350">
            <a:solidFill>
              <a:srgbClr val="A5A6A1"/>
            </a:solidFill>
          </a:ln>
        </p:spPr>
        <p:style>
          <a:lnRef idx="1">
            <a:schemeClr val="accent1"/>
          </a:lnRef>
          <a:fillRef idx="0">
            <a:schemeClr val="accent1"/>
          </a:fillRef>
          <a:effectRef idx="0">
            <a:schemeClr val="accent1"/>
          </a:effectRef>
          <a:fontRef idx="minor">
            <a:schemeClr val="tx1"/>
          </a:fontRef>
        </p:style>
        <p:txBody>
          <a:bodyPr/>
          <a:lstStyle/>
          <a:p>
            <a:pPr marL="3175" indent="-3175" algn="l"/>
            <a:endParaRPr lang="de-DE" dirty="0">
              <a:solidFill>
                <a:srgbClr val="FFFFFF"/>
              </a:solidFill>
            </a:endParaRPr>
          </a:p>
        </p:txBody>
      </p:sp>
      <p:sp>
        <p:nvSpPr>
          <p:cNvPr id="5" name="Rectangle 4"/>
          <p:cNvSpPr>
            <a:spLocks noChangeArrowheads="1"/>
          </p:cNvSpPr>
          <p:nvPr/>
        </p:nvSpPr>
        <p:spPr bwMode="blackWhite">
          <a:xfrm>
            <a:off x="4572000" y="1289053"/>
            <a:ext cx="4103691" cy="390525"/>
          </a:xfrm>
          <a:prstGeom prst="rect">
            <a:avLst/>
          </a:prstGeom>
          <a:ln w="6350">
            <a:solidFill>
              <a:srgbClr val="A5A6A1"/>
            </a:solidFill>
          </a:ln>
        </p:spPr>
        <p:style>
          <a:lnRef idx="1">
            <a:schemeClr val="accent1"/>
          </a:lnRef>
          <a:fillRef idx="0">
            <a:schemeClr val="accent1"/>
          </a:fillRef>
          <a:effectRef idx="0">
            <a:schemeClr val="accent1"/>
          </a:effectRef>
          <a:fontRef idx="minor">
            <a:schemeClr val="tx1"/>
          </a:fontRef>
        </p:style>
        <p:txBody>
          <a:bodyPr/>
          <a:lstStyle/>
          <a:p>
            <a:pPr marL="3175" indent="-3175"/>
            <a:r>
              <a:rPr lang="de-DE" sz="1800" dirty="0">
                <a:solidFill>
                  <a:srgbClr val="0076B7"/>
                </a:solidFill>
                <a:cs typeface="Lucida Sans Unicode" panose="020B0602030504020204" pitchFamily="34" charset="0"/>
              </a:rPr>
              <a:t>Anmerkungen/Ergänzungen</a:t>
            </a:r>
          </a:p>
        </p:txBody>
      </p:sp>
      <p:sp>
        <p:nvSpPr>
          <p:cNvPr id="10" name="Textfeld 9"/>
          <p:cNvSpPr txBox="1"/>
          <p:nvPr/>
        </p:nvSpPr>
        <p:spPr>
          <a:xfrm>
            <a:off x="4644008" y="1679578"/>
            <a:ext cx="3960441" cy="4557734"/>
          </a:xfrm>
          <a:prstGeom prst="rect">
            <a:avLst/>
          </a:prstGeom>
          <a:noFill/>
        </p:spPr>
        <p:txBody>
          <a:bodyPr wrap="square" lIns="0" rtlCol="0">
            <a:noAutofit/>
          </a:bodyPr>
          <a:lstStyle/>
          <a:p>
            <a:pPr algn="l">
              <a:lnSpc>
                <a:spcPct val="114000"/>
              </a:lnSpc>
              <a:spcBef>
                <a:spcPts val="488"/>
              </a:spcBef>
            </a:pPr>
            <a:r>
              <a:rPr lang="de-DE" sz="1200" dirty="0">
                <a:solidFill>
                  <a:srgbClr val="5C5F53"/>
                </a:solidFill>
                <a:latin typeface="Lucida Sans Unicode" panose="020B0602030504020204" pitchFamily="34" charset="0"/>
                <a:cs typeface="Lucida Sans Unicode" panose="020B0602030504020204" pitchFamily="34" charset="0"/>
              </a:rPr>
              <a:t>Talente sind Menschen, die bezüglich bestimmter Problemstellungen „schneller problemlösende Gefühle entwickeln“ als andere.</a:t>
            </a:r>
          </a:p>
          <a:p>
            <a:pPr algn="l">
              <a:lnSpc>
                <a:spcPct val="114000"/>
              </a:lnSpc>
              <a:spcBef>
                <a:spcPts val="488"/>
              </a:spcBef>
            </a:pPr>
            <a:r>
              <a:rPr lang="de-DE" sz="1200" dirty="0">
                <a:solidFill>
                  <a:srgbClr val="5C5F53"/>
                </a:solidFill>
                <a:latin typeface="Lucida Sans Unicode" panose="020B0602030504020204" pitchFamily="34" charset="0"/>
                <a:cs typeface="Lucida Sans Unicode" panose="020B0602030504020204" pitchFamily="34" charset="0"/>
              </a:rPr>
              <a:t>Könner können Talente „riechen“.</a:t>
            </a:r>
          </a:p>
          <a:p>
            <a:pPr algn="l">
              <a:lnSpc>
                <a:spcPct val="114000"/>
              </a:lnSpc>
              <a:spcBef>
                <a:spcPts val="488"/>
              </a:spcBef>
            </a:pPr>
            <a:r>
              <a:rPr lang="de-DE" sz="1200" dirty="0">
                <a:solidFill>
                  <a:srgbClr val="5C5F53"/>
                </a:solidFill>
                <a:latin typeface="Lucida Sans Unicode" panose="020B0602030504020204" pitchFamily="34" charset="0"/>
                <a:cs typeface="Lucida Sans Unicode" panose="020B0602030504020204" pitchFamily="34" charset="0"/>
              </a:rPr>
              <a:t>Meister sind Könner, die Schüler haben.</a:t>
            </a:r>
            <a:br>
              <a:rPr lang="de-DE" sz="1200" dirty="0">
                <a:solidFill>
                  <a:srgbClr val="5C5F53"/>
                </a:solidFill>
                <a:latin typeface="Lucida Sans Unicode" panose="020B0602030504020204" pitchFamily="34" charset="0"/>
                <a:cs typeface="Lucida Sans Unicode" panose="020B0602030504020204" pitchFamily="34" charset="0"/>
              </a:rPr>
            </a:br>
            <a:endParaRPr lang="de-DE" sz="1200" dirty="0">
              <a:solidFill>
                <a:srgbClr val="5C5F53"/>
              </a:solidFill>
              <a:latin typeface="Lucida Sans Unicode" panose="020B0602030504020204" pitchFamily="34" charset="0"/>
              <a:cs typeface="Lucida Sans Unicode" panose="020B0602030504020204" pitchFamily="34" charset="0"/>
            </a:endParaRPr>
          </a:p>
          <a:p>
            <a:pPr algn="l">
              <a:lnSpc>
                <a:spcPct val="114000"/>
              </a:lnSpc>
              <a:spcBef>
                <a:spcPts val="488"/>
              </a:spcBef>
            </a:pPr>
            <a:r>
              <a:rPr lang="de-DE" sz="1200" dirty="0">
                <a:solidFill>
                  <a:srgbClr val="5C5F53"/>
                </a:solidFill>
                <a:latin typeface="Lucida Sans Unicode" panose="020B0602030504020204" pitchFamily="34" charset="0"/>
                <a:cs typeface="Lucida Sans Unicode" panose="020B0602030504020204" pitchFamily="34" charset="0"/>
              </a:rPr>
              <a:t>Um Können zu kultivieren, müssen Meister-Schüler-Beziehungen im täglichen operativen Arbeiten gebildet werden. So entsteht Üben an passenden Problemen, Herausforderung, Scheitern, Trost, Rat und schließlich neues Können. </a:t>
            </a:r>
            <a:br>
              <a:rPr lang="de-DE" sz="1200" dirty="0">
                <a:solidFill>
                  <a:srgbClr val="5C5F53"/>
                </a:solidFill>
                <a:latin typeface="Lucida Sans Unicode" panose="020B0602030504020204" pitchFamily="34" charset="0"/>
                <a:cs typeface="Lucida Sans Unicode" panose="020B0602030504020204" pitchFamily="34" charset="0"/>
              </a:rPr>
            </a:br>
            <a:endParaRPr lang="de-DE" sz="1200" dirty="0">
              <a:solidFill>
                <a:srgbClr val="5C5F53"/>
              </a:solidFill>
              <a:latin typeface="Lucida Sans Unicode" panose="020B0602030504020204" pitchFamily="34" charset="0"/>
              <a:cs typeface="Lucida Sans Unicode" panose="020B0602030504020204" pitchFamily="34" charset="0"/>
            </a:endParaRPr>
          </a:p>
          <a:p>
            <a:pPr algn="l">
              <a:lnSpc>
                <a:spcPct val="114000"/>
              </a:lnSpc>
              <a:spcBef>
                <a:spcPts val="488"/>
              </a:spcBef>
            </a:pPr>
            <a:r>
              <a:rPr lang="de-DE" sz="1200" dirty="0">
                <a:solidFill>
                  <a:srgbClr val="5C5F53"/>
                </a:solidFill>
                <a:latin typeface="Lucida Sans Unicode" panose="020B0602030504020204" pitchFamily="34" charset="0"/>
                <a:cs typeface="Lucida Sans Unicode" panose="020B0602030504020204" pitchFamily="34" charset="0"/>
              </a:rPr>
              <a:t>Damit Könner bei Entscheidungen auf das Wissen der Organisation zugreifen, bietet sich die „Konsultation“ an: „Höre Dir die Perspektiven der anderen an, die zu diesem Problem einen anderen Blickwinkel, anderes Können oder anders Wissen haben als Du. Du entscheidest. Aber beschaffe Dir die relevanten Fakten und Gefühle Deiner Kollegen.“</a:t>
            </a:r>
          </a:p>
          <a:p>
            <a:pPr algn="l">
              <a:lnSpc>
                <a:spcPct val="114000"/>
              </a:lnSpc>
              <a:spcBef>
                <a:spcPts val="488"/>
              </a:spcBef>
            </a:pPr>
            <a:endParaRPr lang="de-DE" sz="1200" dirty="0">
              <a:solidFill>
                <a:srgbClr val="5C5F53"/>
              </a:solidFill>
              <a:latin typeface="Lucida Sans Unicode" panose="020B0602030504020204" pitchFamily="34" charset="0"/>
              <a:cs typeface="Lucida Sans Unicode" panose="020B0602030504020204" pitchFamily="34" charset="0"/>
            </a:endParaRPr>
          </a:p>
          <a:p>
            <a:pPr algn="l">
              <a:lnSpc>
                <a:spcPct val="114000"/>
              </a:lnSpc>
              <a:spcBef>
                <a:spcPts val="488"/>
              </a:spcBef>
            </a:pPr>
            <a:endParaRPr lang="de-DE" sz="1200" dirty="0">
              <a:solidFill>
                <a:srgbClr val="5C5F53"/>
              </a:solidFill>
              <a:latin typeface="Lucida Sans Unicode" panose="020B0602030504020204" pitchFamily="34" charset="0"/>
              <a:cs typeface="Lucida Sans Unicode" panose="020B0602030504020204" pitchFamily="34" charset="0"/>
            </a:endParaRPr>
          </a:p>
        </p:txBody>
      </p:sp>
      <p:pic>
        <p:nvPicPr>
          <p:cNvPr id="3" name="Grafik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7926" y="1315974"/>
            <a:ext cx="3454400" cy="4940300"/>
          </a:xfrm>
          <a:prstGeom prst="rect">
            <a:avLst/>
          </a:prstGeom>
        </p:spPr>
      </p:pic>
    </p:spTree>
    <p:extLst>
      <p:ext uri="{BB962C8B-B14F-4D97-AF65-F5344CB8AC3E}">
        <p14:creationId xmlns:p14="http://schemas.microsoft.com/office/powerpoint/2010/main" val="3198387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Duale Prozessgestaltung</a:t>
            </a:r>
          </a:p>
        </p:txBody>
      </p:sp>
      <p:sp>
        <p:nvSpPr>
          <p:cNvPr id="3" name="Inhaltsplatzhalter 2"/>
          <p:cNvSpPr>
            <a:spLocks noGrp="1"/>
          </p:cNvSpPr>
          <p:nvPr>
            <p:ph idx="1"/>
          </p:nvPr>
        </p:nvSpPr>
        <p:spPr/>
        <p:txBody>
          <a:bodyPr/>
          <a:lstStyle/>
          <a:p>
            <a:endParaRPr lang="de-DE"/>
          </a:p>
        </p:txBody>
      </p:sp>
      <p:pic>
        <p:nvPicPr>
          <p:cNvPr id="5122" name="Picture 2" descr="C:\Users\VundS02\Dropbox (VundS)\VundS\B_Org Shop\B_02_Veranstaltungen extern\B_0213_Veranstaltung Denkwerkstatt für Neuen Maschinenbau\Denkwerkstatt 22.02.2017 Stuttgart\Bilder\Neue Datei 63_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1418" y="1268760"/>
            <a:ext cx="3857634" cy="540068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blackWhite">
          <a:xfrm>
            <a:off x="4572000" y="1679578"/>
            <a:ext cx="4103691" cy="5061790"/>
          </a:xfrm>
          <a:prstGeom prst="rect">
            <a:avLst/>
          </a:prstGeom>
          <a:ln w="6350">
            <a:solidFill>
              <a:srgbClr val="A5A6A1"/>
            </a:solidFill>
          </a:ln>
        </p:spPr>
        <p:style>
          <a:lnRef idx="1">
            <a:schemeClr val="accent1"/>
          </a:lnRef>
          <a:fillRef idx="0">
            <a:schemeClr val="accent1"/>
          </a:fillRef>
          <a:effectRef idx="0">
            <a:schemeClr val="accent1"/>
          </a:effectRef>
          <a:fontRef idx="minor">
            <a:schemeClr val="tx1"/>
          </a:fontRef>
        </p:style>
        <p:txBody>
          <a:bodyPr/>
          <a:lstStyle/>
          <a:p>
            <a:pPr marL="3175" indent="-3175" algn="l"/>
            <a:endParaRPr lang="de-DE" dirty="0">
              <a:solidFill>
                <a:srgbClr val="FFFFFF"/>
              </a:solidFill>
            </a:endParaRPr>
          </a:p>
        </p:txBody>
      </p:sp>
      <p:sp>
        <p:nvSpPr>
          <p:cNvPr id="6" name="Rectangle 4"/>
          <p:cNvSpPr>
            <a:spLocks noChangeArrowheads="1"/>
          </p:cNvSpPr>
          <p:nvPr/>
        </p:nvSpPr>
        <p:spPr bwMode="blackWhite">
          <a:xfrm>
            <a:off x="4572000" y="1289053"/>
            <a:ext cx="4103691" cy="390525"/>
          </a:xfrm>
          <a:prstGeom prst="rect">
            <a:avLst/>
          </a:prstGeom>
          <a:ln w="6350">
            <a:solidFill>
              <a:srgbClr val="A5A6A1"/>
            </a:solidFill>
          </a:ln>
        </p:spPr>
        <p:style>
          <a:lnRef idx="1">
            <a:schemeClr val="accent1"/>
          </a:lnRef>
          <a:fillRef idx="0">
            <a:schemeClr val="accent1"/>
          </a:fillRef>
          <a:effectRef idx="0">
            <a:schemeClr val="accent1"/>
          </a:effectRef>
          <a:fontRef idx="minor">
            <a:schemeClr val="tx1"/>
          </a:fontRef>
        </p:style>
        <p:txBody>
          <a:bodyPr/>
          <a:lstStyle/>
          <a:p>
            <a:pPr marL="3175" indent="-3175"/>
            <a:r>
              <a:rPr lang="de-DE" sz="1800" dirty="0">
                <a:solidFill>
                  <a:srgbClr val="0076B7"/>
                </a:solidFill>
                <a:cs typeface="Lucida Sans Unicode" panose="020B0602030504020204" pitchFamily="34" charset="0"/>
              </a:rPr>
              <a:t>Anmerkungen/Ergänzungen</a:t>
            </a:r>
          </a:p>
        </p:txBody>
      </p:sp>
      <p:sp>
        <p:nvSpPr>
          <p:cNvPr id="7" name="Textfeld 6"/>
          <p:cNvSpPr txBox="1"/>
          <p:nvPr/>
        </p:nvSpPr>
        <p:spPr>
          <a:xfrm>
            <a:off x="4644008" y="1679578"/>
            <a:ext cx="3960441" cy="4557734"/>
          </a:xfrm>
          <a:prstGeom prst="rect">
            <a:avLst/>
          </a:prstGeom>
          <a:noFill/>
        </p:spPr>
        <p:txBody>
          <a:bodyPr wrap="square" lIns="0" rtlCol="0">
            <a:noAutofit/>
          </a:bodyPr>
          <a:lstStyle/>
          <a:p>
            <a:pPr algn="l">
              <a:lnSpc>
                <a:spcPct val="114000"/>
              </a:lnSpc>
              <a:spcBef>
                <a:spcPts val="488"/>
              </a:spcBef>
            </a:pPr>
            <a:r>
              <a:rPr lang="de-DE" sz="1200" dirty="0">
                <a:solidFill>
                  <a:srgbClr val="5C5F53"/>
                </a:solidFill>
                <a:latin typeface="Lucida Sans Unicode" panose="020B0602030504020204" pitchFamily="34" charset="0"/>
                <a:cs typeface="Lucida Sans Unicode" panose="020B0602030504020204" pitchFamily="34" charset="0"/>
              </a:rPr>
              <a:t>Wann immer die Wertschöpfung Ideen braucht und das Management nicht mehr schnell genug oder problemlösend genug antworten kann, beginnt die Peripherie zu entscheiden und baut Können auf. </a:t>
            </a:r>
          </a:p>
          <a:p>
            <a:pPr algn="l">
              <a:lnSpc>
                <a:spcPct val="114000"/>
              </a:lnSpc>
              <a:spcBef>
                <a:spcPts val="488"/>
              </a:spcBef>
            </a:pPr>
            <a:r>
              <a:rPr lang="de-DE" sz="1200" dirty="0">
                <a:solidFill>
                  <a:srgbClr val="5C5F53"/>
                </a:solidFill>
                <a:latin typeface="Lucida Sans Unicode" panose="020B0602030504020204" pitchFamily="34" charset="0"/>
                <a:cs typeface="Lucida Sans Unicode" panose="020B0602030504020204" pitchFamily="34" charset="0"/>
              </a:rPr>
              <a:t>Duale Wertschöpfung respektiert diesen Umstand und nutzt die Könner zur Bewältigung von Überraschungen – und zwar so, dass alle relevanten Mitarbeiter beobachten können, was vor sich geht. So erst wird der „permanente, kleine Grenzverkehr“ möglich. Also die Reflektion darüber, ob bestimmte Prozesse / Prozessschritte sich überlebt haben und entsorgt oder ob bestimmte Vorgehensweisen sich bewährt haben und zum Prozess erhoben werden. </a:t>
            </a:r>
          </a:p>
          <a:p>
            <a:pPr algn="l">
              <a:lnSpc>
                <a:spcPct val="114000"/>
              </a:lnSpc>
              <a:spcBef>
                <a:spcPts val="488"/>
              </a:spcBef>
            </a:pPr>
            <a:r>
              <a:rPr lang="de-DE" sz="1200" dirty="0">
                <a:solidFill>
                  <a:srgbClr val="5C5F53"/>
                </a:solidFill>
                <a:latin typeface="Lucida Sans Unicode" panose="020B0602030504020204" pitchFamily="34" charset="0"/>
                <a:cs typeface="Lucida Sans Unicode" panose="020B0602030504020204" pitchFamily="34" charset="0"/>
              </a:rPr>
              <a:t>Wenn aber wegen der geforderten Prozessdisziplin im </a:t>
            </a:r>
            <a:r>
              <a:rPr lang="de-DE" sz="1200" b="1" dirty="0">
                <a:solidFill>
                  <a:srgbClr val="5C5F53"/>
                </a:solidFill>
                <a:latin typeface="Lucida Sans Unicode" panose="020B0602030504020204" pitchFamily="34" charset="0"/>
                <a:cs typeface="Lucida Sans Unicode" panose="020B0602030504020204" pitchFamily="34" charset="0"/>
              </a:rPr>
              <a:t>U-Boot-Modus </a:t>
            </a:r>
            <a:r>
              <a:rPr lang="de-DE" sz="1200" dirty="0">
                <a:solidFill>
                  <a:srgbClr val="5C5F53"/>
                </a:solidFill>
                <a:latin typeface="Lucida Sans Unicode" panose="020B0602030504020204" pitchFamily="34" charset="0"/>
                <a:cs typeface="Lucida Sans Unicode" panose="020B0602030504020204" pitchFamily="34" charset="0"/>
              </a:rPr>
              <a:t>gearbeitet wird, dann bekommen weder Kollegen weiter hinten im Prozess noch das Management mit, was vor sich geht. </a:t>
            </a:r>
            <a:r>
              <a:rPr lang="de-DE" sz="1200" b="1" dirty="0">
                <a:solidFill>
                  <a:srgbClr val="5C5F53"/>
                </a:solidFill>
                <a:latin typeface="Lucida Sans Unicode" panose="020B0602030504020204" pitchFamily="34" charset="0"/>
                <a:cs typeface="Lucida Sans Unicode" panose="020B0602030504020204" pitchFamily="34" charset="0"/>
              </a:rPr>
              <a:t>Die Organisation verblödet</a:t>
            </a:r>
            <a:r>
              <a:rPr lang="de-DE" sz="1200" dirty="0">
                <a:solidFill>
                  <a:srgbClr val="5C5F53"/>
                </a:solidFill>
                <a:latin typeface="Lucida Sans Unicode" panose="020B0602030504020204" pitchFamily="34" charset="0"/>
                <a:cs typeface="Lucida Sans Unicode" panose="020B0602030504020204" pitchFamily="34" charset="0"/>
              </a:rPr>
              <a:t>, weil sie sich selbst nicht mehr beobachten und aus der Realität lernen kann. </a:t>
            </a:r>
          </a:p>
          <a:p>
            <a:pPr algn="l">
              <a:lnSpc>
                <a:spcPct val="114000"/>
              </a:lnSpc>
              <a:spcBef>
                <a:spcPts val="488"/>
              </a:spcBef>
            </a:pPr>
            <a:r>
              <a:rPr lang="de-DE" sz="1200" dirty="0">
                <a:solidFill>
                  <a:srgbClr val="5C5F53"/>
                </a:solidFill>
                <a:latin typeface="Lucida Sans Unicode" panose="020B0602030504020204" pitchFamily="34" charset="0"/>
                <a:cs typeface="Lucida Sans Unicode" panose="020B0602030504020204" pitchFamily="34" charset="0"/>
              </a:rPr>
              <a:t>Darüber hinaus entsteht Mistrauen zwischen Mitarbeitern und Management.</a:t>
            </a:r>
          </a:p>
          <a:p>
            <a:pPr algn="l">
              <a:lnSpc>
                <a:spcPct val="114000"/>
              </a:lnSpc>
              <a:spcBef>
                <a:spcPts val="488"/>
              </a:spcBef>
            </a:pPr>
            <a:endParaRPr lang="de-DE" sz="1200" dirty="0">
              <a:solidFill>
                <a:srgbClr val="5C5F53"/>
              </a:solidFill>
              <a:latin typeface="Lucida Sans Unicode" panose="020B0602030504020204" pitchFamily="34" charset="0"/>
              <a:cs typeface="Lucida Sans Unicode" panose="020B0602030504020204" pitchFamily="34" charset="0"/>
            </a:endParaRPr>
          </a:p>
          <a:p>
            <a:pPr algn="l">
              <a:lnSpc>
                <a:spcPct val="114000"/>
              </a:lnSpc>
              <a:spcBef>
                <a:spcPts val="488"/>
              </a:spcBef>
            </a:pPr>
            <a:endParaRPr lang="de-DE" sz="1200" dirty="0">
              <a:solidFill>
                <a:srgbClr val="5C5F53"/>
              </a:solidFill>
              <a:latin typeface="Lucida Sans Unicode" panose="020B0602030504020204" pitchFamily="34" charset="0"/>
              <a:cs typeface="Lucida Sans Unicode" panose="020B0602030504020204" pitchFamily="34" charset="0"/>
            </a:endParaRPr>
          </a:p>
        </p:txBody>
      </p:sp>
    </p:spTree>
    <p:extLst>
      <p:ext uri="{BB962C8B-B14F-4D97-AF65-F5344CB8AC3E}">
        <p14:creationId xmlns:p14="http://schemas.microsoft.com/office/powerpoint/2010/main" val="36849561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Müller und Jäger. Mittendrin statt nur dabei.</a:t>
            </a:r>
          </a:p>
        </p:txBody>
      </p:sp>
      <p:sp>
        <p:nvSpPr>
          <p:cNvPr id="3" name="Inhaltsplatzhalter 2"/>
          <p:cNvSpPr>
            <a:spLocks noGrp="1"/>
          </p:cNvSpPr>
          <p:nvPr>
            <p:ph idx="1"/>
          </p:nvPr>
        </p:nvSpPr>
        <p:spPr/>
        <p:txBody>
          <a:bodyPr/>
          <a:lstStyle/>
          <a:p>
            <a:endParaRPr lang="de-DE"/>
          </a:p>
        </p:txBody>
      </p:sp>
      <p:pic>
        <p:nvPicPr>
          <p:cNvPr id="6146" name="Picture 2" descr="C:\Users\VundS02\Dropbox (VundS)\VundS\B_Org Shop\B_02_Veranstaltungen extern\B_0213_Veranstaltung Denkwerkstatt für Neuen Maschinenbau\Denkwerkstatt 22.02.2017 Stuttgart\Bilder\Neue Datei 63_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3305" y="1046679"/>
            <a:ext cx="4098788" cy="560886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blackWhite">
          <a:xfrm>
            <a:off x="4572000" y="1679578"/>
            <a:ext cx="4103691" cy="5061790"/>
          </a:xfrm>
          <a:prstGeom prst="rect">
            <a:avLst/>
          </a:prstGeom>
          <a:ln w="6350">
            <a:solidFill>
              <a:srgbClr val="A5A6A1"/>
            </a:solidFill>
          </a:ln>
        </p:spPr>
        <p:style>
          <a:lnRef idx="1">
            <a:schemeClr val="accent1"/>
          </a:lnRef>
          <a:fillRef idx="0">
            <a:schemeClr val="accent1"/>
          </a:fillRef>
          <a:effectRef idx="0">
            <a:schemeClr val="accent1"/>
          </a:effectRef>
          <a:fontRef idx="minor">
            <a:schemeClr val="tx1"/>
          </a:fontRef>
        </p:style>
        <p:txBody>
          <a:bodyPr/>
          <a:lstStyle/>
          <a:p>
            <a:pPr marL="3175" indent="-3175" algn="l"/>
            <a:endParaRPr lang="de-DE" dirty="0">
              <a:solidFill>
                <a:srgbClr val="FFFFFF"/>
              </a:solidFill>
            </a:endParaRPr>
          </a:p>
        </p:txBody>
      </p:sp>
      <p:sp>
        <p:nvSpPr>
          <p:cNvPr id="6" name="Rectangle 4"/>
          <p:cNvSpPr>
            <a:spLocks noChangeArrowheads="1"/>
          </p:cNvSpPr>
          <p:nvPr/>
        </p:nvSpPr>
        <p:spPr bwMode="blackWhite">
          <a:xfrm>
            <a:off x="4572000" y="1289053"/>
            <a:ext cx="4103691" cy="390525"/>
          </a:xfrm>
          <a:prstGeom prst="rect">
            <a:avLst/>
          </a:prstGeom>
          <a:ln w="6350">
            <a:solidFill>
              <a:srgbClr val="A5A6A1"/>
            </a:solidFill>
          </a:ln>
        </p:spPr>
        <p:style>
          <a:lnRef idx="1">
            <a:schemeClr val="accent1"/>
          </a:lnRef>
          <a:fillRef idx="0">
            <a:schemeClr val="accent1"/>
          </a:fillRef>
          <a:effectRef idx="0">
            <a:schemeClr val="accent1"/>
          </a:effectRef>
          <a:fontRef idx="minor">
            <a:schemeClr val="tx1"/>
          </a:fontRef>
        </p:style>
        <p:txBody>
          <a:bodyPr/>
          <a:lstStyle/>
          <a:p>
            <a:pPr marL="3175" indent="-3175"/>
            <a:r>
              <a:rPr lang="de-DE" sz="1800" dirty="0">
                <a:solidFill>
                  <a:srgbClr val="0076B7"/>
                </a:solidFill>
                <a:cs typeface="Lucida Sans Unicode" panose="020B0602030504020204" pitchFamily="34" charset="0"/>
              </a:rPr>
              <a:t>Anmerkungen/Ergänzungen</a:t>
            </a:r>
          </a:p>
        </p:txBody>
      </p:sp>
      <p:sp>
        <p:nvSpPr>
          <p:cNvPr id="7" name="Textfeld 6"/>
          <p:cNvSpPr txBox="1"/>
          <p:nvPr/>
        </p:nvSpPr>
        <p:spPr>
          <a:xfrm>
            <a:off x="4644008" y="1679578"/>
            <a:ext cx="3960441" cy="4557734"/>
          </a:xfrm>
          <a:prstGeom prst="rect">
            <a:avLst/>
          </a:prstGeom>
          <a:noFill/>
        </p:spPr>
        <p:txBody>
          <a:bodyPr wrap="square" lIns="0" rtlCol="0">
            <a:noAutofit/>
          </a:bodyPr>
          <a:lstStyle/>
          <a:p>
            <a:pPr algn="l">
              <a:lnSpc>
                <a:spcPct val="114000"/>
              </a:lnSpc>
              <a:spcBef>
                <a:spcPts val="488"/>
              </a:spcBef>
            </a:pPr>
            <a:r>
              <a:rPr lang="de-DE" sz="1200" dirty="0">
                <a:solidFill>
                  <a:srgbClr val="5C5F53"/>
                </a:solidFill>
                <a:latin typeface="Lucida Sans Unicode" panose="020B0602030504020204" pitchFamily="34" charset="0"/>
                <a:cs typeface="Lucida Sans Unicode" panose="020B0602030504020204" pitchFamily="34" charset="0"/>
              </a:rPr>
              <a:t>Der Müller versteht seine Mühle. Er versteht die kausalen Zusammenhänge. Wenn die Mühle kaputt ist, dann repariert es sie. Wenn sein Reparatur-versuch fehlschlägt, dann lernt der Müller etwas, denn die Mühle ist eine erbarmungslose </a:t>
            </a:r>
            <a:r>
              <a:rPr lang="de-DE" sz="1200" dirty="0" err="1">
                <a:solidFill>
                  <a:srgbClr val="5C5F53"/>
                </a:solidFill>
                <a:latin typeface="Lucida Sans Unicode" panose="020B0602030504020204" pitchFamily="34" charset="0"/>
                <a:cs typeface="Lucida Sans Unicode" panose="020B0602030504020204" pitchFamily="34" charset="0"/>
              </a:rPr>
              <a:t>Lernum-gebung</a:t>
            </a:r>
            <a:r>
              <a:rPr lang="de-DE" sz="1200" dirty="0">
                <a:solidFill>
                  <a:srgbClr val="5C5F53"/>
                </a:solidFill>
                <a:latin typeface="Lucida Sans Unicode" panose="020B0602030504020204" pitchFamily="34" charset="0"/>
                <a:cs typeface="Lucida Sans Unicode" panose="020B0602030504020204" pitchFamily="34" charset="0"/>
              </a:rPr>
              <a:t>. Ihr Feedback ist klar: Es geht so nicht. Wenn er über die Mühle nachdenkt, dann denkt er sich selbst weg – denn er ist nicht Teil der Mühle und sein Verhalten beeindruckt die Mühle nicht.</a:t>
            </a:r>
          </a:p>
          <a:p>
            <a:pPr algn="l">
              <a:lnSpc>
                <a:spcPct val="114000"/>
              </a:lnSpc>
              <a:spcBef>
                <a:spcPts val="488"/>
              </a:spcBef>
            </a:pPr>
            <a:r>
              <a:rPr lang="de-DE" sz="1200" dirty="0">
                <a:solidFill>
                  <a:srgbClr val="5C5F53"/>
                </a:solidFill>
                <a:latin typeface="Lucida Sans Unicode" panose="020B0602030504020204" pitchFamily="34" charset="0"/>
                <a:cs typeface="Lucida Sans Unicode" panose="020B0602030504020204" pitchFamily="34" charset="0"/>
              </a:rPr>
              <a:t>Der Müller nutzt sein Wissen, um mit der Mühle erfolgreich umzugehen.</a:t>
            </a:r>
          </a:p>
          <a:p>
            <a:pPr algn="l">
              <a:lnSpc>
                <a:spcPct val="114000"/>
              </a:lnSpc>
              <a:spcBef>
                <a:spcPts val="488"/>
              </a:spcBef>
            </a:pPr>
            <a:r>
              <a:rPr lang="de-DE" sz="1200" dirty="0">
                <a:solidFill>
                  <a:srgbClr val="5C5F53"/>
                </a:solidFill>
                <a:latin typeface="Lucida Sans Unicode" panose="020B0602030504020204" pitchFamily="34" charset="0"/>
                <a:cs typeface="Lucida Sans Unicode" panose="020B0602030504020204" pitchFamily="34" charset="0"/>
              </a:rPr>
              <a:t>Beim Jäger und seinem Jagdhund ist etwas anderes beobachtbar: Der Jäger versteht nicht, wie der Jagd-hund ein Reh im Wald findet. Allerdings weiß er, dass sein eigenes Verhalten massive Auswirkungen auf die Zusammenarbeit mit dem Jagdhund hat. Die beiden üben gemeinsam und der Jäger geht in eine Führungsrolle.</a:t>
            </a:r>
          </a:p>
          <a:p>
            <a:pPr algn="l">
              <a:lnSpc>
                <a:spcPct val="114000"/>
              </a:lnSpc>
              <a:spcBef>
                <a:spcPts val="488"/>
              </a:spcBef>
            </a:pPr>
            <a:r>
              <a:rPr lang="de-DE" sz="1200" dirty="0">
                <a:solidFill>
                  <a:srgbClr val="5C5F53"/>
                </a:solidFill>
                <a:latin typeface="Lucida Sans Unicode" panose="020B0602030504020204" pitchFamily="34" charset="0"/>
                <a:cs typeface="Lucida Sans Unicode" panose="020B0602030504020204" pitchFamily="34" charset="0"/>
              </a:rPr>
              <a:t>So kann der Jäger das Können des Jagdhundes nutzen, ohne es zu verstehen.</a:t>
            </a:r>
          </a:p>
        </p:txBody>
      </p:sp>
    </p:spTree>
    <p:extLst>
      <p:ext uri="{BB962C8B-B14F-4D97-AF65-F5344CB8AC3E}">
        <p14:creationId xmlns:p14="http://schemas.microsoft.com/office/powerpoint/2010/main" val="3532402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Teams und Gremien</a:t>
            </a:r>
          </a:p>
        </p:txBody>
      </p:sp>
      <p:sp>
        <p:nvSpPr>
          <p:cNvPr id="3" name="Inhaltsplatzhalter 2"/>
          <p:cNvSpPr>
            <a:spLocks noGrp="1"/>
          </p:cNvSpPr>
          <p:nvPr>
            <p:ph idx="1"/>
          </p:nvPr>
        </p:nvSpPr>
        <p:spPr/>
        <p:txBody>
          <a:bodyPr/>
          <a:lstStyle/>
          <a:p>
            <a:endParaRPr lang="de-DE"/>
          </a:p>
        </p:txBody>
      </p:sp>
      <p:pic>
        <p:nvPicPr>
          <p:cNvPr id="7170" name="Picture 2" descr="C:\Users\VundS02\Dropbox (VundS)\VundS\B_Org Shop\B_02_Veranstaltungen extern\B_0213_Veranstaltung Denkwerkstatt für Neuen Maschinenbau\Denkwerkstatt 22.02.2017 Stuttgart\Bilder\Neue Datei 63_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3174" y="1358900"/>
            <a:ext cx="4003612" cy="536198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blackWhite">
          <a:xfrm>
            <a:off x="4572000" y="1679578"/>
            <a:ext cx="4103691" cy="5061790"/>
          </a:xfrm>
          <a:prstGeom prst="rect">
            <a:avLst/>
          </a:prstGeom>
          <a:ln w="6350">
            <a:solidFill>
              <a:srgbClr val="A5A6A1"/>
            </a:solidFill>
          </a:ln>
        </p:spPr>
        <p:style>
          <a:lnRef idx="1">
            <a:schemeClr val="accent1"/>
          </a:lnRef>
          <a:fillRef idx="0">
            <a:schemeClr val="accent1"/>
          </a:fillRef>
          <a:effectRef idx="0">
            <a:schemeClr val="accent1"/>
          </a:effectRef>
          <a:fontRef idx="minor">
            <a:schemeClr val="tx1"/>
          </a:fontRef>
        </p:style>
        <p:txBody>
          <a:bodyPr/>
          <a:lstStyle/>
          <a:p>
            <a:pPr marL="3175" indent="-3175" algn="l"/>
            <a:endParaRPr lang="de-DE" dirty="0">
              <a:solidFill>
                <a:srgbClr val="FFFFFF"/>
              </a:solidFill>
            </a:endParaRPr>
          </a:p>
        </p:txBody>
      </p:sp>
      <p:sp>
        <p:nvSpPr>
          <p:cNvPr id="6" name="Rectangle 4"/>
          <p:cNvSpPr>
            <a:spLocks noChangeArrowheads="1"/>
          </p:cNvSpPr>
          <p:nvPr/>
        </p:nvSpPr>
        <p:spPr bwMode="blackWhite">
          <a:xfrm>
            <a:off x="4572000" y="1289053"/>
            <a:ext cx="4103691" cy="390525"/>
          </a:xfrm>
          <a:prstGeom prst="rect">
            <a:avLst/>
          </a:prstGeom>
          <a:ln w="6350">
            <a:solidFill>
              <a:srgbClr val="A5A6A1"/>
            </a:solidFill>
          </a:ln>
        </p:spPr>
        <p:style>
          <a:lnRef idx="1">
            <a:schemeClr val="accent1"/>
          </a:lnRef>
          <a:fillRef idx="0">
            <a:schemeClr val="accent1"/>
          </a:fillRef>
          <a:effectRef idx="0">
            <a:schemeClr val="accent1"/>
          </a:effectRef>
          <a:fontRef idx="minor">
            <a:schemeClr val="tx1"/>
          </a:fontRef>
        </p:style>
        <p:txBody>
          <a:bodyPr/>
          <a:lstStyle/>
          <a:p>
            <a:pPr marL="3175" indent="-3175"/>
            <a:r>
              <a:rPr lang="de-DE" sz="1800" dirty="0">
                <a:solidFill>
                  <a:srgbClr val="0076B7"/>
                </a:solidFill>
                <a:cs typeface="Lucida Sans Unicode" panose="020B0602030504020204" pitchFamily="34" charset="0"/>
              </a:rPr>
              <a:t>Anmerkungen/Ergänzungen</a:t>
            </a:r>
          </a:p>
        </p:txBody>
      </p:sp>
      <p:sp>
        <p:nvSpPr>
          <p:cNvPr id="7" name="Textfeld 6"/>
          <p:cNvSpPr txBox="1"/>
          <p:nvPr/>
        </p:nvSpPr>
        <p:spPr>
          <a:xfrm>
            <a:off x="4644008" y="1679578"/>
            <a:ext cx="3960441" cy="4557734"/>
          </a:xfrm>
          <a:prstGeom prst="rect">
            <a:avLst/>
          </a:prstGeom>
          <a:noFill/>
        </p:spPr>
        <p:txBody>
          <a:bodyPr wrap="square" lIns="0" rtlCol="0">
            <a:noAutofit/>
          </a:bodyPr>
          <a:lstStyle/>
          <a:p>
            <a:pPr algn="l">
              <a:lnSpc>
                <a:spcPct val="114000"/>
              </a:lnSpc>
              <a:spcBef>
                <a:spcPts val="488"/>
              </a:spcBef>
            </a:pPr>
            <a:r>
              <a:rPr lang="de-DE" sz="1200" dirty="0">
                <a:solidFill>
                  <a:srgbClr val="5C5F53"/>
                </a:solidFill>
                <a:latin typeface="Lucida Sans Unicode" panose="020B0602030504020204" pitchFamily="34" charset="0"/>
                <a:cs typeface="Lucida Sans Unicode" panose="020B0602030504020204" pitchFamily="34" charset="0"/>
              </a:rPr>
              <a:t>Teams brauchen einen Stifter. Jemanden, der mit Führung ein gemeinsames Problem in Köpfen verankert.</a:t>
            </a:r>
          </a:p>
          <a:p>
            <a:pPr algn="l">
              <a:lnSpc>
                <a:spcPct val="114000"/>
              </a:lnSpc>
              <a:spcBef>
                <a:spcPts val="488"/>
              </a:spcBef>
            </a:pPr>
            <a:r>
              <a:rPr lang="de-DE" sz="1200" dirty="0">
                <a:solidFill>
                  <a:srgbClr val="5C5F53"/>
                </a:solidFill>
                <a:latin typeface="Lucida Sans Unicode" panose="020B0602030504020204" pitchFamily="34" charset="0"/>
                <a:cs typeface="Lucida Sans Unicode" panose="020B0602030504020204" pitchFamily="34" charset="0"/>
              </a:rPr>
              <a:t>Häufig geht es in sog. „Teams“ um die Verhandlung von Einzelinteressen. Das nenne wir </a:t>
            </a:r>
            <a:r>
              <a:rPr lang="de-DE" sz="1200" dirty="0" err="1">
                <a:solidFill>
                  <a:srgbClr val="5C5F53"/>
                </a:solidFill>
                <a:latin typeface="Lucida Sans Unicode" panose="020B0602030504020204" pitchFamily="34" charset="0"/>
                <a:cs typeface="Lucida Sans Unicode" panose="020B0602030504020204" pitchFamily="34" charset="0"/>
              </a:rPr>
              <a:t>Gremuim</a:t>
            </a:r>
            <a:r>
              <a:rPr lang="de-DE" sz="1200" dirty="0">
                <a:solidFill>
                  <a:srgbClr val="5C5F53"/>
                </a:solidFill>
                <a:latin typeface="Lucida Sans Unicode" panose="020B0602030504020204" pitchFamily="34" charset="0"/>
                <a:cs typeface="Lucida Sans Unicode" panose="020B0602030504020204" pitchFamily="34" charset="0"/>
              </a:rPr>
              <a:t>. Ein Gremium hat keinen </a:t>
            </a:r>
            <a:r>
              <a:rPr lang="de-DE" sz="1200" dirty="0" err="1">
                <a:solidFill>
                  <a:srgbClr val="5C5F53"/>
                </a:solidFill>
                <a:latin typeface="Lucida Sans Unicode" panose="020B0602030504020204" pitchFamily="34" charset="0"/>
                <a:cs typeface="Lucida Sans Unicode" panose="020B0602030504020204" pitchFamily="34" charset="0"/>
              </a:rPr>
              <a:t>Gruppenflow</a:t>
            </a:r>
            <a:r>
              <a:rPr lang="de-DE" sz="1200" dirty="0">
                <a:solidFill>
                  <a:srgbClr val="5C5F53"/>
                </a:solidFill>
                <a:latin typeface="Lucida Sans Unicode" panose="020B0602030504020204" pitchFamily="34" charset="0"/>
                <a:cs typeface="Lucida Sans Unicode" panose="020B0602030504020204" pitchFamily="34" charset="0"/>
              </a:rPr>
              <a:t>, ist nicht kreativ und wirkt nicht problemlösend. Ein Gremium entwickelt kein „Wir“ Gefühl – also keine Identität. Wer Teil eines echten Teams ist, der beschreibt seine Arbeit auch so: „Ich arbeite im Team X“.</a:t>
            </a:r>
          </a:p>
          <a:p>
            <a:pPr algn="l">
              <a:lnSpc>
                <a:spcPct val="114000"/>
              </a:lnSpc>
              <a:spcBef>
                <a:spcPts val="488"/>
              </a:spcBef>
            </a:pPr>
            <a:r>
              <a:rPr lang="de-DE" sz="1200" dirty="0">
                <a:solidFill>
                  <a:srgbClr val="5C5F53"/>
                </a:solidFill>
                <a:latin typeface="Lucida Sans Unicode" panose="020B0602030504020204" pitchFamily="34" charset="0"/>
                <a:cs typeface="Lucida Sans Unicode" panose="020B0602030504020204" pitchFamily="34" charset="0"/>
              </a:rPr>
              <a:t>In Teams herrscht eine besondere „</a:t>
            </a:r>
            <a:r>
              <a:rPr lang="de-DE" sz="1200" dirty="0" err="1">
                <a:solidFill>
                  <a:srgbClr val="5C5F53"/>
                </a:solidFill>
                <a:latin typeface="Lucida Sans Unicode" panose="020B0602030504020204" pitchFamily="34" charset="0"/>
                <a:cs typeface="Lucida Sans Unicode" panose="020B0602030504020204" pitchFamily="34" charset="0"/>
              </a:rPr>
              <a:t>inTeamSphäre</a:t>
            </a:r>
            <a:r>
              <a:rPr lang="de-DE" sz="1200" dirty="0">
                <a:solidFill>
                  <a:srgbClr val="5C5F53"/>
                </a:solidFill>
                <a:latin typeface="Lucida Sans Unicode" panose="020B0602030504020204" pitchFamily="34" charset="0"/>
                <a:cs typeface="Lucida Sans Unicode" panose="020B0602030504020204" pitchFamily="34" charset="0"/>
              </a:rPr>
              <a:t>“. Kommunikative Risiken werden kaum mehr wahrgenommen. Jeder sagt, was er denkt. Gefühle wie Furcht, Zweifel, Mut, Zuversicht und Freude werden Teil der Kommunikation. Nur so werden sie zu geteilten, gemeinsamen, verbindenden Gefühlen. Wenn Macht „in den Raum kommt“, dann kollabiert </a:t>
            </a:r>
            <a:r>
              <a:rPr lang="de-DE" sz="1200" dirty="0" err="1">
                <a:solidFill>
                  <a:srgbClr val="5C5F53"/>
                </a:solidFill>
                <a:latin typeface="Lucida Sans Unicode" panose="020B0602030504020204" pitchFamily="34" charset="0"/>
                <a:cs typeface="Lucida Sans Unicode" panose="020B0602030504020204" pitchFamily="34" charset="0"/>
              </a:rPr>
              <a:t>inTeamSphäre</a:t>
            </a:r>
            <a:r>
              <a:rPr lang="de-DE" sz="1200" dirty="0">
                <a:solidFill>
                  <a:srgbClr val="5C5F53"/>
                </a:solidFill>
                <a:latin typeface="Lucida Sans Unicode" panose="020B0602030504020204" pitchFamily="34" charset="0"/>
                <a:cs typeface="Lucida Sans Unicode" panose="020B0602030504020204" pitchFamily="34" charset="0"/>
              </a:rPr>
              <a:t> zumeist.</a:t>
            </a:r>
          </a:p>
          <a:p>
            <a:pPr algn="l">
              <a:lnSpc>
                <a:spcPct val="114000"/>
              </a:lnSpc>
              <a:spcBef>
                <a:spcPts val="488"/>
              </a:spcBef>
            </a:pPr>
            <a:r>
              <a:rPr lang="de-DE" sz="1200" dirty="0">
                <a:solidFill>
                  <a:srgbClr val="5C5F53"/>
                </a:solidFill>
                <a:latin typeface="Lucida Sans Unicode" panose="020B0602030504020204" pitchFamily="34" charset="0"/>
                <a:cs typeface="Lucida Sans Unicode" panose="020B0602030504020204" pitchFamily="34" charset="0"/>
              </a:rPr>
              <a:t>In echten Teams bleibt „der Kuchen auf dem Tisch“ – Teams verbeißen sich in ein Problem und delegieren es nicht an Führungskräfte zurück. </a:t>
            </a:r>
          </a:p>
          <a:p>
            <a:pPr algn="l">
              <a:lnSpc>
                <a:spcPct val="114000"/>
              </a:lnSpc>
              <a:spcBef>
                <a:spcPts val="488"/>
              </a:spcBef>
            </a:pPr>
            <a:r>
              <a:rPr lang="de-DE" sz="1200" dirty="0">
                <a:solidFill>
                  <a:srgbClr val="5C5F53"/>
                </a:solidFill>
                <a:latin typeface="Lucida Sans Unicode" panose="020B0602030504020204" pitchFamily="34" charset="0"/>
                <a:cs typeface="Lucida Sans Unicode" panose="020B0602030504020204" pitchFamily="34" charset="0"/>
              </a:rPr>
              <a:t>Echte Teams fühlen sich unabhängig und ermächtigt.</a:t>
            </a:r>
          </a:p>
        </p:txBody>
      </p:sp>
    </p:spTree>
    <p:extLst>
      <p:ext uri="{BB962C8B-B14F-4D97-AF65-F5344CB8AC3E}">
        <p14:creationId xmlns:p14="http://schemas.microsoft.com/office/powerpoint/2010/main" val="1830716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Meistens ist es naive Höchstleistung…</a:t>
            </a:r>
          </a:p>
        </p:txBody>
      </p:sp>
      <p:sp>
        <p:nvSpPr>
          <p:cNvPr id="3" name="Inhaltsplatzhalter 2"/>
          <p:cNvSpPr>
            <a:spLocks noGrp="1"/>
          </p:cNvSpPr>
          <p:nvPr>
            <p:ph idx="1"/>
          </p:nvPr>
        </p:nvSpPr>
        <p:spPr/>
        <p:txBody>
          <a:bodyPr/>
          <a:lstStyle/>
          <a:p>
            <a:endParaRPr lang="de-DE"/>
          </a:p>
        </p:txBody>
      </p:sp>
      <p:pic>
        <p:nvPicPr>
          <p:cNvPr id="8194" name="Picture 2" descr="C:\Users\VundS02\Dropbox (VundS)\VundS\B_Org Shop\B_02_Veranstaltungen extern\B_0213_Veranstaltung Denkwerkstatt für Neuen Maschinenbau\Denkwerkstatt 22.02.2017 Stuttgart\Bilder\Neue Datei 63_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0878" y="1484783"/>
            <a:ext cx="4232909" cy="519830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blackWhite">
          <a:xfrm>
            <a:off x="4631392" y="1485664"/>
            <a:ext cx="4103691" cy="5197428"/>
          </a:xfrm>
          <a:prstGeom prst="rect">
            <a:avLst/>
          </a:prstGeom>
          <a:ln w="6350">
            <a:solidFill>
              <a:srgbClr val="A5A6A1"/>
            </a:solidFill>
          </a:ln>
        </p:spPr>
        <p:style>
          <a:lnRef idx="1">
            <a:schemeClr val="accent1"/>
          </a:lnRef>
          <a:fillRef idx="0">
            <a:schemeClr val="accent1"/>
          </a:fillRef>
          <a:effectRef idx="0">
            <a:schemeClr val="accent1"/>
          </a:effectRef>
          <a:fontRef idx="minor">
            <a:schemeClr val="tx1"/>
          </a:fontRef>
        </p:style>
        <p:txBody>
          <a:bodyPr/>
          <a:lstStyle/>
          <a:p>
            <a:pPr marL="3175" indent="-3175" algn="l"/>
            <a:endParaRPr lang="de-DE" dirty="0">
              <a:solidFill>
                <a:srgbClr val="FFFFFF"/>
              </a:solidFill>
            </a:endParaRPr>
          </a:p>
        </p:txBody>
      </p:sp>
      <p:sp>
        <p:nvSpPr>
          <p:cNvPr id="6" name="Rectangle 4"/>
          <p:cNvSpPr>
            <a:spLocks noChangeArrowheads="1"/>
          </p:cNvSpPr>
          <p:nvPr/>
        </p:nvSpPr>
        <p:spPr bwMode="blackWhite">
          <a:xfrm>
            <a:off x="4631392" y="1095140"/>
            <a:ext cx="4103691" cy="390525"/>
          </a:xfrm>
          <a:prstGeom prst="rect">
            <a:avLst/>
          </a:prstGeom>
          <a:ln w="6350">
            <a:solidFill>
              <a:srgbClr val="A5A6A1"/>
            </a:solidFill>
          </a:ln>
        </p:spPr>
        <p:style>
          <a:lnRef idx="1">
            <a:schemeClr val="accent1"/>
          </a:lnRef>
          <a:fillRef idx="0">
            <a:schemeClr val="accent1"/>
          </a:fillRef>
          <a:effectRef idx="0">
            <a:schemeClr val="accent1"/>
          </a:effectRef>
          <a:fontRef idx="minor">
            <a:schemeClr val="tx1"/>
          </a:fontRef>
        </p:style>
        <p:txBody>
          <a:bodyPr/>
          <a:lstStyle/>
          <a:p>
            <a:pPr marL="3175" indent="-3175"/>
            <a:r>
              <a:rPr lang="de-DE" sz="1800" dirty="0">
                <a:solidFill>
                  <a:srgbClr val="0076B7"/>
                </a:solidFill>
                <a:cs typeface="Lucida Sans Unicode" panose="020B0602030504020204" pitchFamily="34" charset="0"/>
              </a:rPr>
              <a:t>Anmerkungen/Ergänzungen</a:t>
            </a:r>
          </a:p>
        </p:txBody>
      </p:sp>
      <p:sp>
        <p:nvSpPr>
          <p:cNvPr id="7" name="Textfeld 6"/>
          <p:cNvSpPr txBox="1"/>
          <p:nvPr/>
        </p:nvSpPr>
        <p:spPr>
          <a:xfrm>
            <a:off x="4703400" y="1485665"/>
            <a:ext cx="3960441" cy="4557734"/>
          </a:xfrm>
          <a:prstGeom prst="rect">
            <a:avLst/>
          </a:prstGeom>
          <a:noFill/>
        </p:spPr>
        <p:txBody>
          <a:bodyPr wrap="square" lIns="0" rtlCol="0">
            <a:noAutofit/>
          </a:bodyPr>
          <a:lstStyle/>
          <a:p>
            <a:pPr algn="l">
              <a:lnSpc>
                <a:spcPct val="114000"/>
              </a:lnSpc>
              <a:spcBef>
                <a:spcPts val="488"/>
              </a:spcBef>
            </a:pPr>
            <a:r>
              <a:rPr lang="de-DE" sz="1200" dirty="0">
                <a:solidFill>
                  <a:srgbClr val="5C5F53"/>
                </a:solidFill>
                <a:latin typeface="Lucida Sans Unicode" panose="020B0602030504020204" pitchFamily="34" charset="0"/>
                <a:cs typeface="Lucida Sans Unicode" panose="020B0602030504020204" pitchFamily="34" charset="0"/>
              </a:rPr>
              <a:t>…die im Gegenwind des Marktes entsteht. Die Organisation entwickelt genau die Fähigkeiten, die der Markt braucht und die es zum Umgang mit hoher Dynamik in der Wertschöpfung braucht.</a:t>
            </a:r>
          </a:p>
          <a:p>
            <a:pPr algn="l">
              <a:lnSpc>
                <a:spcPct val="114000"/>
              </a:lnSpc>
              <a:spcBef>
                <a:spcPts val="488"/>
              </a:spcBef>
            </a:pPr>
            <a:r>
              <a:rPr lang="de-DE" sz="1200" dirty="0">
                <a:solidFill>
                  <a:srgbClr val="5C5F53"/>
                </a:solidFill>
                <a:latin typeface="Lucida Sans Unicode" panose="020B0602030504020204" pitchFamily="34" charset="0"/>
                <a:cs typeface="Lucida Sans Unicode" panose="020B0602030504020204" pitchFamily="34" charset="0"/>
              </a:rPr>
              <a:t>Da die Organisation nie über sich selbst nachgedacht hat, weiß sie nicht, welche Eigenschaften der Organisation wertvoll oder gar essentiell sind. Das sind naive Höchstleister.</a:t>
            </a:r>
          </a:p>
          <a:p>
            <a:pPr algn="l">
              <a:lnSpc>
                <a:spcPct val="114000"/>
              </a:lnSpc>
              <a:spcBef>
                <a:spcPts val="488"/>
              </a:spcBef>
            </a:pPr>
            <a:r>
              <a:rPr lang="de-DE" sz="1200" dirty="0">
                <a:solidFill>
                  <a:srgbClr val="5C5F53"/>
                </a:solidFill>
                <a:latin typeface="Lucida Sans Unicode" panose="020B0602030504020204" pitchFamily="34" charset="0"/>
                <a:cs typeface="Lucida Sans Unicode" panose="020B0602030504020204" pitchFamily="34" charset="0"/>
              </a:rPr>
              <a:t>Wenn nun Seitenwind kommt (Aufkauf durch Konzern mit neuen Prozessen, neue Geschäftsführung, etc.), dann gehorcht die Organisation den Anweisungen der neuen Herren. Erst viel später, nach 2-5 Jahren werden die Konsequenzen sichtbar: Der Verlust der Höchstleistung. </a:t>
            </a:r>
          </a:p>
          <a:p>
            <a:pPr algn="l">
              <a:lnSpc>
                <a:spcPct val="114000"/>
              </a:lnSpc>
              <a:spcBef>
                <a:spcPts val="488"/>
              </a:spcBef>
            </a:pPr>
            <a:r>
              <a:rPr lang="de-DE" sz="1200" dirty="0">
                <a:solidFill>
                  <a:srgbClr val="5C5F53"/>
                </a:solidFill>
                <a:latin typeface="Lucida Sans Unicode" panose="020B0602030504020204" pitchFamily="34" charset="0"/>
                <a:cs typeface="Lucida Sans Unicode" panose="020B0602030504020204" pitchFamily="34" charset="0"/>
              </a:rPr>
              <a:t>Dann hört man die alten Mitarbeiter wehmütig von früher reden – einerseits von echtem Teamgeist und anderseits von zweistelligen Renditen und 30% mehr Umsatz pro Kopf.</a:t>
            </a:r>
          </a:p>
          <a:p>
            <a:pPr algn="l">
              <a:lnSpc>
                <a:spcPct val="114000"/>
              </a:lnSpc>
              <a:spcBef>
                <a:spcPts val="488"/>
              </a:spcBef>
            </a:pPr>
            <a:r>
              <a:rPr lang="de-DE" sz="1200" dirty="0">
                <a:solidFill>
                  <a:srgbClr val="5C5F53"/>
                </a:solidFill>
                <a:latin typeface="Lucida Sans Unicode" panose="020B0602030504020204" pitchFamily="34" charset="0"/>
                <a:cs typeface="Lucida Sans Unicode" panose="020B0602030504020204" pitchFamily="34" charset="0"/>
              </a:rPr>
              <a:t>Nur wenn Höchstleister sich klar machen, welche Eigenschaften sie zu Höchstleistern machen, können sie diese konservieren oder bewusst stoppen, wenn die Zeiten sich ändern.</a:t>
            </a:r>
          </a:p>
        </p:txBody>
      </p:sp>
    </p:spTree>
    <p:extLst>
      <p:ext uri="{BB962C8B-B14F-4D97-AF65-F5344CB8AC3E}">
        <p14:creationId xmlns:p14="http://schemas.microsoft.com/office/powerpoint/2010/main" val="232464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endParaRPr lang="de-DE"/>
          </a:p>
        </p:txBody>
      </p:sp>
      <p:pic>
        <p:nvPicPr>
          <p:cNvPr id="1026" name="Picture 2" descr="C:\Users\VundS02\Dropbox (VundS)\VundS\B_Org Shop\B_02_Veranstaltungen extern\B_0213_Veranstaltung Denkwerkstatt für Neuen Maschinenbau\Denkwerkstatt 22.02.2017 Stuttgart\Bilder\Neue Datei 63_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242" t="6138" r="4200" b="5764"/>
          <a:stretch/>
        </p:blipFill>
        <p:spPr bwMode="auto">
          <a:xfrm>
            <a:off x="323850" y="980728"/>
            <a:ext cx="4059328" cy="54249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blackWhite">
          <a:xfrm>
            <a:off x="4572000" y="1679578"/>
            <a:ext cx="4103691" cy="5061790"/>
          </a:xfrm>
          <a:prstGeom prst="rect">
            <a:avLst/>
          </a:prstGeom>
          <a:ln w="6350">
            <a:solidFill>
              <a:srgbClr val="A5A6A1"/>
            </a:solidFill>
          </a:ln>
        </p:spPr>
        <p:style>
          <a:lnRef idx="1">
            <a:schemeClr val="accent1"/>
          </a:lnRef>
          <a:fillRef idx="0">
            <a:schemeClr val="accent1"/>
          </a:fillRef>
          <a:effectRef idx="0">
            <a:schemeClr val="accent1"/>
          </a:effectRef>
          <a:fontRef idx="minor">
            <a:schemeClr val="tx1"/>
          </a:fontRef>
        </p:style>
        <p:txBody>
          <a:bodyPr/>
          <a:lstStyle/>
          <a:p>
            <a:pPr marL="3175" indent="-3175" algn="l"/>
            <a:endParaRPr lang="de-DE" dirty="0">
              <a:solidFill>
                <a:srgbClr val="FFFFFF"/>
              </a:solidFill>
            </a:endParaRPr>
          </a:p>
        </p:txBody>
      </p:sp>
      <p:sp>
        <p:nvSpPr>
          <p:cNvPr id="5" name="Rectangle 4"/>
          <p:cNvSpPr>
            <a:spLocks noChangeArrowheads="1"/>
          </p:cNvSpPr>
          <p:nvPr/>
        </p:nvSpPr>
        <p:spPr bwMode="blackWhite">
          <a:xfrm>
            <a:off x="4572000" y="1289053"/>
            <a:ext cx="4103691" cy="390525"/>
          </a:xfrm>
          <a:prstGeom prst="rect">
            <a:avLst/>
          </a:prstGeom>
          <a:ln w="6350">
            <a:solidFill>
              <a:srgbClr val="A5A6A1"/>
            </a:solidFill>
          </a:ln>
        </p:spPr>
        <p:style>
          <a:lnRef idx="1">
            <a:schemeClr val="accent1"/>
          </a:lnRef>
          <a:fillRef idx="0">
            <a:schemeClr val="accent1"/>
          </a:fillRef>
          <a:effectRef idx="0">
            <a:schemeClr val="accent1"/>
          </a:effectRef>
          <a:fontRef idx="minor">
            <a:schemeClr val="tx1"/>
          </a:fontRef>
        </p:style>
        <p:txBody>
          <a:bodyPr/>
          <a:lstStyle/>
          <a:p>
            <a:pPr marL="3175" indent="-3175"/>
            <a:r>
              <a:rPr lang="de-DE" sz="1800" dirty="0">
                <a:solidFill>
                  <a:srgbClr val="0076B7"/>
                </a:solidFill>
                <a:cs typeface="Lucida Sans Unicode" panose="020B0602030504020204" pitchFamily="34" charset="0"/>
              </a:rPr>
              <a:t>Anmerkungen/Ergänzungen</a:t>
            </a:r>
          </a:p>
        </p:txBody>
      </p:sp>
      <p:sp>
        <p:nvSpPr>
          <p:cNvPr id="6" name="Textfeld 5"/>
          <p:cNvSpPr txBox="1"/>
          <p:nvPr/>
        </p:nvSpPr>
        <p:spPr>
          <a:xfrm>
            <a:off x="4644008" y="1679578"/>
            <a:ext cx="4104456" cy="4989782"/>
          </a:xfrm>
          <a:prstGeom prst="rect">
            <a:avLst/>
          </a:prstGeom>
          <a:noFill/>
        </p:spPr>
        <p:txBody>
          <a:bodyPr wrap="square" lIns="0" rtlCol="0">
            <a:noAutofit/>
          </a:bodyPr>
          <a:lstStyle/>
          <a:p>
            <a:pPr algn="l">
              <a:lnSpc>
                <a:spcPct val="114000"/>
              </a:lnSpc>
              <a:spcBef>
                <a:spcPts val="488"/>
              </a:spcBef>
            </a:pPr>
            <a:r>
              <a:rPr lang="de-DE" sz="1000" dirty="0">
                <a:solidFill>
                  <a:srgbClr val="5C5F53"/>
                </a:solidFill>
                <a:latin typeface="Lucida Sans Unicode" panose="020B0602030504020204" pitchFamily="34" charset="0"/>
                <a:cs typeface="Lucida Sans Unicode" panose="020B0602030504020204" pitchFamily="34" charset="0"/>
              </a:rPr>
              <a:t>Theorie ist explizite, abstrakte Erkenntnis aus der Vergangenheit. Mit Hilfe von praxisferner Theorie kann praxisrelevante Ideen untersuchen und gute von schlechten Ideen unterscheiden. So wie man mit Physik, technischer Mechanik und Tragwerkslehre berechnen kann, ob ein Brücken-Entwurf zusammenbrechen oder der Belastung standhalten wird.</a:t>
            </a:r>
          </a:p>
          <a:p>
            <a:pPr algn="l">
              <a:lnSpc>
                <a:spcPct val="114000"/>
              </a:lnSpc>
              <a:spcBef>
                <a:spcPts val="488"/>
              </a:spcBef>
            </a:pPr>
            <a:r>
              <a:rPr lang="de-DE" sz="1000" b="1" i="1" dirty="0">
                <a:solidFill>
                  <a:srgbClr val="5C5F53"/>
                </a:solidFill>
                <a:latin typeface="Lucida Sans Unicode" panose="020B0602030504020204" pitchFamily="34" charset="0"/>
                <a:cs typeface="Lucida Sans Unicode" panose="020B0602030504020204" pitchFamily="34" charset="0"/>
              </a:rPr>
              <a:t>Theorie scheidet schlechte Ideen aus.</a:t>
            </a:r>
          </a:p>
          <a:p>
            <a:pPr algn="l">
              <a:lnSpc>
                <a:spcPct val="114000"/>
              </a:lnSpc>
              <a:spcBef>
                <a:spcPts val="488"/>
              </a:spcBef>
            </a:pPr>
            <a:r>
              <a:rPr lang="de-DE" sz="1000" dirty="0">
                <a:solidFill>
                  <a:srgbClr val="5C5F53"/>
                </a:solidFill>
                <a:latin typeface="Lucida Sans Unicode" panose="020B0602030504020204" pitchFamily="34" charset="0"/>
                <a:cs typeface="Lucida Sans Unicode" panose="020B0602030504020204" pitchFamily="34" charset="0"/>
              </a:rPr>
              <a:t>Es gibt sehr verschiedene Theorien, mit denen man Unternehmen „betrachten“ kann: Arbeitspsychologie, Betriebswirtschaftslehre, Technik oder klassische Management-Lehre.</a:t>
            </a:r>
          </a:p>
          <a:p>
            <a:pPr algn="l">
              <a:lnSpc>
                <a:spcPct val="114000"/>
              </a:lnSpc>
              <a:spcBef>
                <a:spcPts val="488"/>
              </a:spcBef>
            </a:pPr>
            <a:r>
              <a:rPr lang="de-DE" sz="1000" dirty="0">
                <a:solidFill>
                  <a:srgbClr val="5C5F53"/>
                </a:solidFill>
                <a:latin typeface="Lucida Sans Unicode" panose="020B0602030504020204" pitchFamily="34" charset="0"/>
                <a:cs typeface="Lucida Sans Unicode" panose="020B0602030504020204" pitchFamily="34" charset="0"/>
              </a:rPr>
              <a:t>Wir sehen uns Höchstleistungs-Unternehmen (Höchstleister) durch die Brille der Soziologie an, denn dieser Blickwinkel birgt neue Einsichten. Höchstleister sind Unternehmen, die Marktdruck erzeugen, indem sie souverän mit Überraschungen in der Abwicklung der Wertschöpfung umgehen. Sie unterscheiden sich also von klassischen „Taylor-Unternehmen“.</a:t>
            </a:r>
          </a:p>
          <a:p>
            <a:pPr algn="l">
              <a:lnSpc>
                <a:spcPct val="114000"/>
              </a:lnSpc>
              <a:spcBef>
                <a:spcPts val="488"/>
              </a:spcBef>
            </a:pPr>
            <a:r>
              <a:rPr lang="de-DE" sz="1000" dirty="0">
                <a:solidFill>
                  <a:srgbClr val="5C5F53"/>
                </a:solidFill>
                <a:latin typeface="Lucida Sans Unicode" panose="020B0602030504020204" pitchFamily="34" charset="0"/>
                <a:cs typeface="Lucida Sans Unicode" panose="020B0602030504020204" pitchFamily="34" charset="0"/>
              </a:rPr>
              <a:t>Es geht uns nicht um „richtige“ Begriffe. Es geht uns darum, dass wir die wesentlichen Unterschiede auch begrifflich unterscheiden. Fehler / Irrtum. Führung / Steuerung. Die Begriffe definieren andere anders. Das ist nicht falscher und nicht richtiger. Nur anders.</a:t>
            </a:r>
          </a:p>
          <a:p>
            <a:pPr algn="l">
              <a:lnSpc>
                <a:spcPct val="114000"/>
              </a:lnSpc>
              <a:spcBef>
                <a:spcPts val="488"/>
              </a:spcBef>
            </a:pPr>
            <a:r>
              <a:rPr lang="de-DE" sz="1000" dirty="0">
                <a:solidFill>
                  <a:srgbClr val="5C5F53"/>
                </a:solidFill>
                <a:latin typeface="Lucida Sans Unicode" panose="020B0602030504020204" pitchFamily="34" charset="0"/>
                <a:cs typeface="Lucida Sans Unicode" panose="020B0602030504020204" pitchFamily="34" charset="0"/>
              </a:rPr>
              <a:t>Letzte Anmerkung: Theorie ist immer modelhaft, vereinfachend und damit also immer falsch – aber die vorliegende Theorie ist der beste Irrtum, den wir derzeit haben.</a:t>
            </a:r>
          </a:p>
          <a:p>
            <a:pPr algn="l">
              <a:lnSpc>
                <a:spcPct val="114000"/>
              </a:lnSpc>
              <a:spcBef>
                <a:spcPts val="488"/>
              </a:spcBef>
            </a:pPr>
            <a:r>
              <a:rPr lang="de-DE" sz="1000" i="1" dirty="0">
                <a:solidFill>
                  <a:srgbClr val="5C5F53"/>
                </a:solidFill>
                <a:latin typeface="Lucida Sans Unicode" panose="020B0602030504020204" pitchFamily="34" charset="0"/>
                <a:cs typeface="Lucida Sans Unicode" panose="020B0602030504020204" pitchFamily="34" charset="0"/>
              </a:rPr>
              <a:t>Schamlos mit Genehmigung von Dr. </a:t>
            </a:r>
            <a:r>
              <a:rPr lang="de-DE" sz="1000" i="1" dirty="0" err="1">
                <a:solidFill>
                  <a:srgbClr val="5C5F53"/>
                </a:solidFill>
                <a:latin typeface="Lucida Sans Unicode" panose="020B0602030504020204" pitchFamily="34" charset="0"/>
                <a:cs typeface="Lucida Sans Unicode" panose="020B0602030504020204" pitchFamily="34" charset="0"/>
              </a:rPr>
              <a:t>Gehrhard</a:t>
            </a:r>
            <a:r>
              <a:rPr lang="de-DE" sz="1000" i="1" dirty="0">
                <a:solidFill>
                  <a:srgbClr val="5C5F53"/>
                </a:solidFill>
                <a:latin typeface="Lucida Sans Unicode" panose="020B0602030504020204" pitchFamily="34" charset="0"/>
                <a:cs typeface="Lucida Sans Unicode" panose="020B0602030504020204" pitchFamily="34" charset="0"/>
              </a:rPr>
              <a:t> </a:t>
            </a:r>
            <a:r>
              <a:rPr lang="de-DE" sz="1000" i="1" dirty="0" err="1">
                <a:solidFill>
                  <a:srgbClr val="5C5F53"/>
                </a:solidFill>
                <a:latin typeface="Lucida Sans Unicode" panose="020B0602030504020204" pitchFamily="34" charset="0"/>
                <a:cs typeface="Lucida Sans Unicode" panose="020B0602030504020204" pitchFamily="34" charset="0"/>
              </a:rPr>
              <a:t>Wohlad</a:t>
            </a:r>
            <a:r>
              <a:rPr lang="de-DE" sz="1000" i="1" dirty="0">
                <a:solidFill>
                  <a:srgbClr val="5C5F53"/>
                </a:solidFill>
                <a:latin typeface="Lucida Sans Unicode" panose="020B0602030504020204" pitchFamily="34" charset="0"/>
                <a:cs typeface="Lucida Sans Unicode" panose="020B0602030504020204" pitchFamily="34" charset="0"/>
              </a:rPr>
              <a:t> stibitzt.</a:t>
            </a:r>
          </a:p>
        </p:txBody>
      </p:sp>
      <p:sp>
        <p:nvSpPr>
          <p:cNvPr id="7" name="Titel 1"/>
          <p:cNvSpPr>
            <a:spLocks noGrp="1"/>
          </p:cNvSpPr>
          <p:nvPr>
            <p:ph type="title"/>
          </p:nvPr>
        </p:nvSpPr>
        <p:spPr>
          <a:xfrm>
            <a:off x="341313" y="405160"/>
            <a:ext cx="7607300" cy="863600"/>
          </a:xfrm>
        </p:spPr>
        <p:txBody>
          <a:bodyPr/>
          <a:lstStyle/>
          <a:p>
            <a:pPr algn="r"/>
            <a:r>
              <a:rPr lang="de-DE" i="1" dirty="0"/>
              <a:t>Der Unterschied zwischen Theorie und Praxis ist in der Praxis weit höher als in der Theorie</a:t>
            </a:r>
            <a:r>
              <a:rPr lang="de-DE" dirty="0"/>
              <a:t>. </a:t>
            </a:r>
            <a:r>
              <a:rPr lang="de-DE" sz="1100" dirty="0"/>
              <a:t>Ernst </a:t>
            </a:r>
            <a:r>
              <a:rPr lang="de-DE" sz="1100" dirty="0" err="1"/>
              <a:t>Festl</a:t>
            </a:r>
            <a:endParaRPr lang="de-DE" sz="1100" dirty="0"/>
          </a:p>
        </p:txBody>
      </p:sp>
    </p:spTree>
    <p:extLst>
      <p:ext uri="{BB962C8B-B14F-4D97-AF65-F5344CB8AC3E}">
        <p14:creationId xmlns:p14="http://schemas.microsoft.com/office/powerpoint/2010/main" val="2314783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41312" y="195263"/>
            <a:ext cx="7759079" cy="863600"/>
          </a:xfrm>
        </p:spPr>
        <p:txBody>
          <a:bodyPr/>
          <a:lstStyle/>
          <a:p>
            <a:br>
              <a:rPr lang="de-DE" dirty="0"/>
            </a:br>
            <a:br>
              <a:rPr lang="de-DE" dirty="0"/>
            </a:br>
            <a:r>
              <a:rPr lang="de-DE" dirty="0"/>
              <a:t>Was kann man über Kulturveränderung sagen?</a:t>
            </a:r>
          </a:p>
        </p:txBody>
      </p:sp>
      <p:sp>
        <p:nvSpPr>
          <p:cNvPr id="3" name="Inhaltsplatzhalter 2"/>
          <p:cNvSpPr>
            <a:spLocks noGrp="1"/>
          </p:cNvSpPr>
          <p:nvPr>
            <p:ph idx="1"/>
          </p:nvPr>
        </p:nvSpPr>
        <p:spPr/>
        <p:txBody>
          <a:bodyPr/>
          <a:lstStyle/>
          <a:p>
            <a:endParaRPr lang="de-DE" dirty="0"/>
          </a:p>
        </p:txBody>
      </p:sp>
      <p:pic>
        <p:nvPicPr>
          <p:cNvPr id="9218" name="Picture 2" descr="C:\Users\VundS02\Dropbox (VundS)\VundS\B_Org Shop\B_02_Veranstaltungen extern\B_0213_Veranstaltung Denkwerkstatt für Neuen Maschinenbau\Denkwerkstatt 22.02.2017 Stuttgart\Bilder\Neue Datei 63_1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851" y="1297442"/>
            <a:ext cx="3672086" cy="498354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blackWhite">
          <a:xfrm>
            <a:off x="4577040" y="1487850"/>
            <a:ext cx="4103691" cy="5253518"/>
          </a:xfrm>
          <a:prstGeom prst="rect">
            <a:avLst/>
          </a:prstGeom>
          <a:ln w="6350">
            <a:solidFill>
              <a:srgbClr val="A5A6A1"/>
            </a:solidFill>
          </a:ln>
        </p:spPr>
        <p:style>
          <a:lnRef idx="1">
            <a:schemeClr val="accent1"/>
          </a:lnRef>
          <a:fillRef idx="0">
            <a:schemeClr val="accent1"/>
          </a:fillRef>
          <a:effectRef idx="0">
            <a:schemeClr val="accent1"/>
          </a:effectRef>
          <a:fontRef idx="minor">
            <a:schemeClr val="tx1"/>
          </a:fontRef>
        </p:style>
        <p:txBody>
          <a:bodyPr/>
          <a:lstStyle/>
          <a:p>
            <a:pPr marL="3175" indent="-3175" algn="l"/>
            <a:endParaRPr lang="de-DE" dirty="0">
              <a:solidFill>
                <a:srgbClr val="FFFFFF"/>
              </a:solidFill>
            </a:endParaRPr>
          </a:p>
        </p:txBody>
      </p:sp>
      <p:sp>
        <p:nvSpPr>
          <p:cNvPr id="6" name="Rectangle 4"/>
          <p:cNvSpPr>
            <a:spLocks noChangeArrowheads="1"/>
          </p:cNvSpPr>
          <p:nvPr/>
        </p:nvSpPr>
        <p:spPr bwMode="blackWhite">
          <a:xfrm>
            <a:off x="4577040" y="1097326"/>
            <a:ext cx="4103691" cy="405590"/>
          </a:xfrm>
          <a:prstGeom prst="rect">
            <a:avLst/>
          </a:prstGeom>
          <a:ln w="6350">
            <a:solidFill>
              <a:srgbClr val="A5A6A1"/>
            </a:solidFill>
          </a:ln>
        </p:spPr>
        <p:style>
          <a:lnRef idx="1">
            <a:schemeClr val="accent1"/>
          </a:lnRef>
          <a:fillRef idx="0">
            <a:schemeClr val="accent1"/>
          </a:fillRef>
          <a:effectRef idx="0">
            <a:schemeClr val="accent1"/>
          </a:effectRef>
          <a:fontRef idx="minor">
            <a:schemeClr val="tx1"/>
          </a:fontRef>
        </p:style>
        <p:txBody>
          <a:bodyPr/>
          <a:lstStyle/>
          <a:p>
            <a:pPr marL="3175" indent="-3175"/>
            <a:r>
              <a:rPr lang="de-DE" sz="1800" dirty="0">
                <a:solidFill>
                  <a:srgbClr val="0076B7"/>
                </a:solidFill>
                <a:cs typeface="Lucida Sans Unicode" panose="020B0602030504020204" pitchFamily="34" charset="0"/>
              </a:rPr>
              <a:t>Anmerkungen/Ergänzungen</a:t>
            </a:r>
          </a:p>
        </p:txBody>
      </p:sp>
      <p:sp>
        <p:nvSpPr>
          <p:cNvPr id="7" name="Textfeld 6"/>
          <p:cNvSpPr txBox="1"/>
          <p:nvPr/>
        </p:nvSpPr>
        <p:spPr>
          <a:xfrm>
            <a:off x="4649048" y="1487850"/>
            <a:ext cx="3960441" cy="4733553"/>
          </a:xfrm>
          <a:prstGeom prst="rect">
            <a:avLst/>
          </a:prstGeom>
          <a:noFill/>
        </p:spPr>
        <p:txBody>
          <a:bodyPr wrap="square" lIns="0" rtlCol="0">
            <a:noAutofit/>
          </a:bodyPr>
          <a:lstStyle/>
          <a:p>
            <a:pPr algn="l">
              <a:lnSpc>
                <a:spcPct val="114000"/>
              </a:lnSpc>
              <a:spcBef>
                <a:spcPts val="488"/>
              </a:spcBef>
            </a:pPr>
            <a:r>
              <a:rPr lang="de-DE" sz="1050" dirty="0">
                <a:solidFill>
                  <a:srgbClr val="5C5F53"/>
                </a:solidFill>
                <a:latin typeface="Lucida Sans Unicode" panose="020B0602030504020204" pitchFamily="34" charset="0"/>
                <a:cs typeface="Lucida Sans Unicode" panose="020B0602030504020204" pitchFamily="34" charset="0"/>
              </a:rPr>
              <a:t>Streng hierarchische Organisationen „verwöhnen“ Mitarbeiter: Entscheidungen - und damit kommunikatives Risiko – wird ihnen abgenommen. Sie sind es nicht mehr gewohnt, im Unternehmen Verantwortung für Problemlösung zu übernehmen.</a:t>
            </a:r>
          </a:p>
          <a:p>
            <a:pPr algn="l">
              <a:lnSpc>
                <a:spcPct val="114000"/>
              </a:lnSpc>
              <a:spcBef>
                <a:spcPts val="488"/>
              </a:spcBef>
            </a:pPr>
            <a:r>
              <a:rPr lang="de-DE" sz="1050" dirty="0">
                <a:solidFill>
                  <a:srgbClr val="5C5F53"/>
                </a:solidFill>
                <a:latin typeface="Lucida Sans Unicode" panose="020B0602030504020204" pitchFamily="34" charset="0"/>
                <a:cs typeface="Lucida Sans Unicode" panose="020B0602030504020204" pitchFamily="34" charset="0"/>
              </a:rPr>
              <a:t>Führung hin zu mehr Motivation, Engagement, Verantwortung, Zusammenarbeit, Problemlösung hat zwei Komponenten:</a:t>
            </a:r>
          </a:p>
          <a:p>
            <a:pPr marL="228600" indent="-228600" algn="l">
              <a:lnSpc>
                <a:spcPct val="114000"/>
              </a:lnSpc>
              <a:spcBef>
                <a:spcPts val="488"/>
              </a:spcBef>
              <a:buAutoNum type="arabicParenR"/>
            </a:pPr>
            <a:r>
              <a:rPr lang="de-DE" sz="1050" dirty="0">
                <a:solidFill>
                  <a:srgbClr val="5C5F53"/>
                </a:solidFill>
                <a:latin typeface="Lucida Sans Unicode" panose="020B0602030504020204" pitchFamily="34" charset="0"/>
                <a:cs typeface="Lucida Sans Unicode" panose="020B0602030504020204" pitchFamily="34" charset="0"/>
              </a:rPr>
              <a:t>Eine Herausforderung muss für viele greifbar werden. So ansteckend wie möglich. Bildhaft. Klar. Direkt. </a:t>
            </a:r>
            <a:br>
              <a:rPr lang="de-DE" sz="1050" dirty="0">
                <a:solidFill>
                  <a:srgbClr val="5C5F53"/>
                </a:solidFill>
                <a:latin typeface="Lucida Sans Unicode" panose="020B0602030504020204" pitchFamily="34" charset="0"/>
                <a:cs typeface="Lucida Sans Unicode" panose="020B0602030504020204" pitchFamily="34" charset="0"/>
              </a:rPr>
            </a:br>
            <a:r>
              <a:rPr lang="de-DE" sz="1050" dirty="0">
                <a:solidFill>
                  <a:srgbClr val="5C5F53"/>
                </a:solidFill>
                <a:latin typeface="Lucida Sans Unicode" panose="020B0602030504020204" pitchFamily="34" charset="0"/>
                <a:cs typeface="Lucida Sans Unicode" panose="020B0602030504020204" pitchFamily="34" charset="0"/>
              </a:rPr>
              <a:t>Bild-Zeitungs-Schlagzeile.</a:t>
            </a:r>
          </a:p>
          <a:p>
            <a:pPr marL="228600" indent="-228600" algn="l">
              <a:lnSpc>
                <a:spcPct val="114000"/>
              </a:lnSpc>
              <a:spcBef>
                <a:spcPts val="488"/>
              </a:spcBef>
              <a:buAutoNum type="arabicParenR"/>
            </a:pPr>
            <a:r>
              <a:rPr lang="de-DE" sz="1050" dirty="0">
                <a:solidFill>
                  <a:srgbClr val="5C5F53"/>
                </a:solidFill>
                <a:latin typeface="Lucida Sans Unicode" panose="020B0602030504020204" pitchFamily="34" charset="0"/>
                <a:cs typeface="Lucida Sans Unicode" panose="020B0602030504020204" pitchFamily="34" charset="0"/>
              </a:rPr>
              <a:t>Operative Hilflosigkeit sichtbar machen: „Ich kann nichts ohne Euch!“</a:t>
            </a:r>
          </a:p>
          <a:p>
            <a:pPr marL="228600" indent="-228600" algn="l">
              <a:lnSpc>
                <a:spcPct val="114000"/>
              </a:lnSpc>
              <a:spcBef>
                <a:spcPts val="488"/>
              </a:spcBef>
              <a:buAutoNum type="arabicParenR"/>
            </a:pPr>
            <a:r>
              <a:rPr lang="de-DE" sz="1050" dirty="0">
                <a:solidFill>
                  <a:srgbClr val="5C5F53"/>
                </a:solidFill>
                <a:latin typeface="Lucida Sans Unicode" panose="020B0602030504020204" pitchFamily="34" charset="0"/>
                <a:cs typeface="Lucida Sans Unicode" panose="020B0602030504020204" pitchFamily="34" charset="0"/>
              </a:rPr>
              <a:t>Wie nutze ich als Vorgesetzter meine formelle Macht? Antwort: Strukturell – nicht operativ. Ich nutze die Macht, um Rahmenbedingungen und Freiwilligkeit zu schaffen. Ich nutze die Macht nicht, um die operative Arbeit der Mitarbeiter zu strukturieren. </a:t>
            </a:r>
          </a:p>
          <a:p>
            <a:pPr marL="228600" indent="-228600" algn="l">
              <a:lnSpc>
                <a:spcPct val="114000"/>
              </a:lnSpc>
              <a:spcBef>
                <a:spcPts val="488"/>
              </a:spcBef>
              <a:buAutoNum type="arabicParenR"/>
            </a:pPr>
            <a:r>
              <a:rPr lang="de-DE" sz="1050" dirty="0">
                <a:solidFill>
                  <a:srgbClr val="5C5F53"/>
                </a:solidFill>
                <a:latin typeface="Lucida Sans Unicode" panose="020B0602030504020204" pitchFamily="34" charset="0"/>
                <a:cs typeface="Lucida Sans Unicode" panose="020B0602030504020204" pitchFamily="34" charset="0"/>
              </a:rPr>
              <a:t>Ich mache den Mitarbeitern klar, dass ich bereit bin, meine Macht zu teilen oder aus der Hand zu geben (Stichwort „anonymes Abstimmen über meine Idee“).</a:t>
            </a:r>
          </a:p>
          <a:p>
            <a:pPr marL="228600" indent="-228600" algn="l">
              <a:lnSpc>
                <a:spcPct val="114000"/>
              </a:lnSpc>
              <a:spcBef>
                <a:spcPts val="488"/>
              </a:spcBef>
              <a:buAutoNum type="arabicParenR"/>
            </a:pPr>
            <a:r>
              <a:rPr lang="de-DE" sz="1050" dirty="0" err="1">
                <a:solidFill>
                  <a:srgbClr val="5C5F53"/>
                </a:solidFill>
                <a:latin typeface="Lucida Sans Unicode" panose="020B0602030504020204" pitchFamily="34" charset="0"/>
                <a:cs typeface="Lucida Sans Unicode" panose="020B0602030504020204" pitchFamily="34" charset="0"/>
              </a:rPr>
              <a:t>Widerständigkeit</a:t>
            </a:r>
            <a:r>
              <a:rPr lang="de-DE" sz="1050" dirty="0">
                <a:solidFill>
                  <a:srgbClr val="5C5F53"/>
                </a:solidFill>
                <a:latin typeface="Lucida Sans Unicode" panose="020B0602030504020204" pitchFamily="34" charset="0"/>
                <a:cs typeface="Lucida Sans Unicode" panose="020B0602030504020204" pitchFamily="34" charset="0"/>
              </a:rPr>
              <a:t> ist wichtig. Diese wird so sichtbar.</a:t>
            </a:r>
          </a:p>
          <a:p>
            <a:pPr marL="228600" indent="-228600" algn="l">
              <a:lnSpc>
                <a:spcPct val="114000"/>
              </a:lnSpc>
              <a:spcBef>
                <a:spcPts val="488"/>
              </a:spcBef>
              <a:buAutoNum type="arabicParenR"/>
            </a:pPr>
            <a:r>
              <a:rPr lang="de-DE" sz="1050" dirty="0">
                <a:solidFill>
                  <a:srgbClr val="5C5F53"/>
                </a:solidFill>
                <a:latin typeface="Lucida Sans Unicode" panose="020B0602030504020204" pitchFamily="34" charset="0"/>
                <a:cs typeface="Lucida Sans Unicode" panose="020B0602030504020204" pitchFamily="34" charset="0"/>
              </a:rPr>
              <a:t>Wer es schafft, „seinen Leuten“ trotz Herausforderung die Angst zu nehmen und ein gutes Gefühl zu geben (Humor, Mut, Zuversicht – was auch immer), der erhöht die Chancen auf Gefolgschaft ganz erheblich</a:t>
            </a:r>
          </a:p>
        </p:txBody>
      </p:sp>
      <p:sp>
        <p:nvSpPr>
          <p:cNvPr id="8" name="Rechteck 7"/>
          <p:cNvSpPr/>
          <p:nvPr/>
        </p:nvSpPr>
        <p:spPr bwMode="auto">
          <a:xfrm>
            <a:off x="2771800" y="2184519"/>
            <a:ext cx="1728192" cy="360040"/>
          </a:xfrm>
          <a:prstGeom prst="rect">
            <a:avLst/>
          </a:prstGeom>
          <a:solidFill>
            <a:schemeClr val="bg1"/>
          </a:solidFill>
          <a:ln w="12700" cap="flat" cmpd="sng" algn="ctr">
            <a:solidFill>
              <a:srgbClr val="5C5F53"/>
            </a:solidFill>
            <a:prstDash val="solid"/>
            <a:round/>
            <a:headEnd type="none" w="med" len="med"/>
            <a:tailEnd type="none" w="med" len="med"/>
          </a:ln>
          <a:effectLst/>
        </p:spPr>
        <p:txBody>
          <a:bodyPr vert="horz" wrap="square" lIns="90000" tIns="45720" rIns="91440" bIns="45720" numCol="1" rtlCol="0" anchor="t" anchorCtr="0" compatLnSpc="1">
            <a:prstTxWarp prst="textNoShape">
              <a:avLst/>
            </a:prstTxWarp>
            <a:noAutofit/>
          </a:bodyPr>
          <a:lstStyle/>
          <a:p>
            <a:pPr algn="l">
              <a:lnSpc>
                <a:spcPct val="114000"/>
              </a:lnSpc>
              <a:spcBef>
                <a:spcPts val="488"/>
              </a:spcBef>
            </a:pPr>
            <a:r>
              <a:rPr lang="cs-CZ" sz="1200" dirty="0">
                <a:solidFill>
                  <a:srgbClr val="5C5F53"/>
                </a:solidFill>
                <a:latin typeface="Lucida Sans Unicode" panose="020B0602030504020204" pitchFamily="34" charset="0"/>
                <a:cs typeface="Lucida Sans Unicode" panose="020B0602030504020204" pitchFamily="34" charset="0"/>
              </a:rPr>
              <a:t>≠ </a:t>
            </a:r>
            <a:r>
              <a:rPr lang="cs-CZ" sz="1200" dirty="0" err="1">
                <a:solidFill>
                  <a:srgbClr val="5C5F53"/>
                </a:solidFill>
                <a:latin typeface="Lucida Sans Unicode" panose="020B0602030504020204" pitchFamily="34" charset="0"/>
                <a:cs typeface="Lucida Sans Unicode" panose="020B0602030504020204" pitchFamily="34" charset="0"/>
              </a:rPr>
              <a:t>Widerständigkeit</a:t>
            </a:r>
            <a:r>
              <a:rPr lang="cs-CZ" sz="1200" dirty="0">
                <a:solidFill>
                  <a:srgbClr val="5C5F53"/>
                </a:solidFill>
                <a:latin typeface="Lucida Sans Unicode" panose="020B0602030504020204" pitchFamily="34" charset="0"/>
                <a:cs typeface="Lucida Sans Unicode" panose="020B0602030504020204" pitchFamily="34" charset="0"/>
              </a:rPr>
              <a:t>!</a:t>
            </a:r>
            <a:endParaRPr lang="de-DE" sz="1200" dirty="0">
              <a:solidFill>
                <a:srgbClr val="5C5F53"/>
              </a:solidFill>
              <a:latin typeface="Lucida Sans Unicode" panose="020B0602030504020204" pitchFamily="34" charset="0"/>
              <a:cs typeface="Lucida Sans Unicode" panose="020B0602030504020204" pitchFamily="34" charset="0"/>
            </a:endParaRPr>
          </a:p>
        </p:txBody>
      </p:sp>
    </p:spTree>
    <p:extLst>
      <p:ext uri="{BB962C8B-B14F-4D97-AF65-F5344CB8AC3E}">
        <p14:creationId xmlns:p14="http://schemas.microsoft.com/office/powerpoint/2010/main" val="1267220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41312" y="195263"/>
            <a:ext cx="8479160" cy="863600"/>
          </a:xfrm>
        </p:spPr>
        <p:txBody>
          <a:bodyPr/>
          <a:lstStyle/>
          <a:p>
            <a:r>
              <a:rPr lang="de-DE" dirty="0"/>
              <a:t>Macht &amp; Geringschätzung: </a:t>
            </a:r>
            <a:br>
              <a:rPr lang="de-DE" dirty="0"/>
            </a:br>
            <a:r>
              <a:rPr lang="de-DE" dirty="0"/>
              <a:t>Diffuse Angst vor Verlust der Bindung zur Gruppe </a:t>
            </a:r>
          </a:p>
        </p:txBody>
      </p:sp>
      <p:pic>
        <p:nvPicPr>
          <p:cNvPr id="10242" name="Picture 2" descr="Bildergebnis für Ang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1572" y="1268761"/>
            <a:ext cx="12365572" cy="5589240"/>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p:cNvSpPr txBox="1"/>
          <p:nvPr/>
        </p:nvSpPr>
        <p:spPr>
          <a:xfrm>
            <a:off x="6372200" y="4530824"/>
            <a:ext cx="914400" cy="914400"/>
          </a:xfrm>
          <a:prstGeom prst="rect">
            <a:avLst/>
          </a:prstGeom>
          <a:noFill/>
        </p:spPr>
        <p:txBody>
          <a:bodyPr wrap="none" lIns="0" rtlCol="0">
            <a:noAutofit/>
          </a:bodyPr>
          <a:lstStyle/>
          <a:p>
            <a:pPr algn="l">
              <a:lnSpc>
                <a:spcPct val="114000"/>
              </a:lnSpc>
              <a:spcBef>
                <a:spcPts val="488"/>
              </a:spcBef>
            </a:pPr>
            <a:r>
              <a:rPr lang="de-DE" sz="1600" dirty="0">
                <a:solidFill>
                  <a:srgbClr val="5D5F53"/>
                </a:solidFill>
                <a:latin typeface="Lucida Sans Unicode" panose="020B0602030504020204" pitchFamily="34" charset="0"/>
                <a:cs typeface="Lucida Sans Unicode" panose="020B0602030504020204" pitchFamily="34" charset="0"/>
              </a:rPr>
              <a:t>Vor 100.000 Jahren</a:t>
            </a:r>
            <a:br>
              <a:rPr lang="de-DE" sz="1600" dirty="0">
                <a:solidFill>
                  <a:srgbClr val="5D5F53"/>
                </a:solidFill>
                <a:latin typeface="Lucida Sans Unicode" panose="020B0602030504020204" pitchFamily="34" charset="0"/>
                <a:cs typeface="Lucida Sans Unicode" panose="020B0602030504020204" pitchFamily="34" charset="0"/>
              </a:rPr>
            </a:br>
            <a:r>
              <a:rPr lang="de-DE" sz="1600" dirty="0">
                <a:solidFill>
                  <a:srgbClr val="5D5F53"/>
                </a:solidFill>
                <a:latin typeface="Lucida Sans Unicode" panose="020B0602030504020204" pitchFamily="34" charset="0"/>
                <a:cs typeface="Lucida Sans Unicode" panose="020B0602030504020204" pitchFamily="34" charset="0"/>
              </a:rPr>
              <a:t>war der Verlust der</a:t>
            </a:r>
            <a:br>
              <a:rPr lang="de-DE" sz="1600" dirty="0">
                <a:solidFill>
                  <a:srgbClr val="5D5F53"/>
                </a:solidFill>
                <a:latin typeface="Lucida Sans Unicode" panose="020B0602030504020204" pitchFamily="34" charset="0"/>
                <a:cs typeface="Lucida Sans Unicode" panose="020B0602030504020204" pitchFamily="34" charset="0"/>
              </a:rPr>
            </a:br>
            <a:r>
              <a:rPr lang="de-DE" sz="1600" dirty="0">
                <a:solidFill>
                  <a:srgbClr val="5D5F53"/>
                </a:solidFill>
                <a:latin typeface="Lucida Sans Unicode" panose="020B0602030504020204" pitchFamily="34" charset="0"/>
                <a:cs typeface="Lucida Sans Unicode" panose="020B0602030504020204" pitchFamily="34" charset="0"/>
              </a:rPr>
              <a:t>Bindung zur Gruppe</a:t>
            </a:r>
            <a:br>
              <a:rPr lang="de-DE" dirty="0">
                <a:solidFill>
                  <a:srgbClr val="5D5F53"/>
                </a:solidFill>
                <a:latin typeface="Lucida Sans Unicode" panose="020B0602030504020204" pitchFamily="34" charset="0"/>
                <a:cs typeface="Lucida Sans Unicode" panose="020B0602030504020204" pitchFamily="34" charset="0"/>
              </a:rPr>
            </a:br>
            <a:r>
              <a:rPr lang="de-DE" sz="1600" dirty="0">
                <a:solidFill>
                  <a:srgbClr val="5D5F53"/>
                </a:solidFill>
                <a:latin typeface="Lucida Sans Unicode" panose="020B0602030504020204" pitchFamily="34" charset="0"/>
                <a:cs typeface="Lucida Sans Unicode" panose="020B0602030504020204" pitchFamily="34" charset="0"/>
              </a:rPr>
              <a:t>der sichere Tod.</a:t>
            </a:r>
          </a:p>
        </p:txBody>
      </p:sp>
    </p:spTree>
    <p:extLst>
      <p:ext uri="{BB962C8B-B14F-4D97-AF65-F5344CB8AC3E}">
        <p14:creationId xmlns:p14="http://schemas.microsoft.com/office/powerpoint/2010/main" val="25709918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41312" y="195263"/>
            <a:ext cx="8119119" cy="863600"/>
          </a:xfrm>
        </p:spPr>
        <p:txBody>
          <a:bodyPr/>
          <a:lstStyle/>
          <a:p>
            <a:r>
              <a:rPr lang="de-DE" dirty="0"/>
              <a:t>Wenn Macht herrscht, dann kollabieren </a:t>
            </a:r>
            <a:r>
              <a:rPr lang="de-DE" dirty="0" err="1"/>
              <a:t>Widerständigkeit</a:t>
            </a:r>
            <a:r>
              <a:rPr lang="de-DE" dirty="0"/>
              <a:t>, Entscheidung, Verantwortung</a:t>
            </a:r>
          </a:p>
        </p:txBody>
      </p:sp>
      <p:pic>
        <p:nvPicPr>
          <p:cNvPr id="11266" name="Picture 2" descr="Bildergebnis für Ang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560" y="1058863"/>
            <a:ext cx="9665227" cy="5799137"/>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p:cNvSpPr txBox="1"/>
          <p:nvPr/>
        </p:nvSpPr>
        <p:spPr>
          <a:xfrm>
            <a:off x="3563888" y="5970984"/>
            <a:ext cx="914400" cy="914400"/>
          </a:xfrm>
          <a:prstGeom prst="rect">
            <a:avLst/>
          </a:prstGeom>
          <a:noFill/>
        </p:spPr>
        <p:txBody>
          <a:bodyPr wrap="none" lIns="0" rtlCol="0">
            <a:noAutofit/>
          </a:bodyPr>
          <a:lstStyle/>
          <a:p>
            <a:pPr algn="l">
              <a:lnSpc>
                <a:spcPct val="114000"/>
              </a:lnSpc>
              <a:spcBef>
                <a:spcPts val="488"/>
              </a:spcBef>
            </a:pPr>
            <a:r>
              <a:rPr lang="de-DE" sz="1400" dirty="0">
                <a:solidFill>
                  <a:schemeClr val="tx1">
                    <a:lumMod val="50000"/>
                  </a:schemeClr>
                </a:solidFill>
                <a:latin typeface="Lucida Sans Unicode" panose="020B0602030504020204" pitchFamily="34" charset="0"/>
                <a:cs typeface="Lucida Sans Unicode" panose="020B0602030504020204" pitchFamily="34" charset="0"/>
              </a:rPr>
              <a:t>Paradox: </a:t>
            </a:r>
            <a:br>
              <a:rPr lang="de-DE" sz="1400" dirty="0">
                <a:solidFill>
                  <a:schemeClr val="tx1">
                    <a:lumMod val="50000"/>
                  </a:schemeClr>
                </a:solidFill>
                <a:latin typeface="Lucida Sans Unicode" panose="020B0602030504020204" pitchFamily="34" charset="0"/>
                <a:cs typeface="Lucida Sans Unicode" panose="020B0602030504020204" pitchFamily="34" charset="0"/>
              </a:rPr>
            </a:br>
            <a:r>
              <a:rPr lang="de-DE" sz="1400" dirty="0">
                <a:solidFill>
                  <a:schemeClr val="tx1">
                    <a:lumMod val="50000"/>
                  </a:schemeClr>
                </a:solidFill>
                <a:latin typeface="Lucida Sans Unicode" panose="020B0602030504020204" pitchFamily="34" charset="0"/>
                <a:cs typeface="Lucida Sans Unicode" panose="020B0602030504020204" pitchFamily="34" charset="0"/>
              </a:rPr>
              <a:t>Lösungsversuch „bloß keine kommunikativen Risiken“</a:t>
            </a:r>
            <a:br>
              <a:rPr lang="de-DE" sz="1400" dirty="0">
                <a:solidFill>
                  <a:schemeClr val="tx1">
                    <a:lumMod val="50000"/>
                  </a:schemeClr>
                </a:solidFill>
                <a:latin typeface="Lucida Sans Unicode" panose="020B0602030504020204" pitchFamily="34" charset="0"/>
                <a:cs typeface="Lucida Sans Unicode" panose="020B0602030504020204" pitchFamily="34" charset="0"/>
              </a:rPr>
            </a:br>
            <a:r>
              <a:rPr lang="de-DE" sz="1400" dirty="0">
                <a:solidFill>
                  <a:schemeClr val="tx1">
                    <a:lumMod val="50000"/>
                  </a:schemeClr>
                </a:solidFill>
                <a:latin typeface="Lucida Sans Unicode" panose="020B0602030504020204" pitchFamily="34" charset="0"/>
                <a:cs typeface="Lucida Sans Unicode" panose="020B0602030504020204" pitchFamily="34" charset="0"/>
              </a:rPr>
              <a:t>verstärkt Problem „Chef schätzt mich gering“</a:t>
            </a:r>
          </a:p>
        </p:txBody>
      </p:sp>
    </p:spTree>
    <p:extLst>
      <p:ext uri="{BB962C8B-B14F-4D97-AF65-F5344CB8AC3E}">
        <p14:creationId xmlns:p14="http://schemas.microsoft.com/office/powerpoint/2010/main" val="13427670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41312" y="260648"/>
            <a:ext cx="8047037" cy="863600"/>
          </a:xfrm>
        </p:spPr>
        <p:txBody>
          <a:bodyPr/>
          <a:lstStyle/>
          <a:p>
            <a:r>
              <a:rPr lang="de-DE" sz="2400" dirty="0"/>
              <a:t>Geringschätzung macht Angst. Angst macht dumm.</a:t>
            </a:r>
            <a:br>
              <a:rPr lang="de-DE" sz="2400" dirty="0"/>
            </a:br>
            <a:r>
              <a:rPr lang="de-DE" dirty="0"/>
              <a:t>Führung bindet Angst und macht stark.</a:t>
            </a:r>
          </a:p>
        </p:txBody>
      </p:sp>
      <p:sp>
        <p:nvSpPr>
          <p:cNvPr id="4" name="Textfeld 3"/>
          <p:cNvSpPr txBox="1"/>
          <p:nvPr/>
        </p:nvSpPr>
        <p:spPr>
          <a:xfrm>
            <a:off x="611509" y="1196752"/>
            <a:ext cx="8064947" cy="2033121"/>
          </a:xfrm>
          <a:prstGeom prst="rect">
            <a:avLst/>
          </a:prstGeom>
          <a:noFill/>
        </p:spPr>
        <p:txBody>
          <a:bodyPr wrap="square" lIns="0" rtlCol="0">
            <a:noAutofit/>
          </a:bodyPr>
          <a:lstStyle/>
          <a:p>
            <a:pPr marL="342900" indent="-342900" algn="l">
              <a:lnSpc>
                <a:spcPct val="114000"/>
              </a:lnSpc>
              <a:spcBef>
                <a:spcPts val="488"/>
              </a:spcBef>
              <a:buAutoNum type="arabicPeriod"/>
            </a:pPr>
            <a:r>
              <a:rPr lang="de-DE" dirty="0">
                <a:solidFill>
                  <a:srgbClr val="0070C0"/>
                </a:solidFill>
                <a:latin typeface="Lucida Sans Unicode" panose="020B0602030504020204" pitchFamily="34" charset="0"/>
                <a:cs typeface="Lucida Sans Unicode" panose="020B0602030504020204" pitchFamily="34" charset="0"/>
              </a:rPr>
              <a:t>Macht verleitet zu operativer, permanenter Machtnutzung und zu expliziter Geringschätzung und folglich impliziter Geringschätzung durch „Kuchen-Entzug“.</a:t>
            </a:r>
          </a:p>
          <a:p>
            <a:pPr marL="342900" indent="-342900" algn="l">
              <a:lnSpc>
                <a:spcPct val="114000"/>
              </a:lnSpc>
              <a:spcBef>
                <a:spcPts val="488"/>
              </a:spcBef>
              <a:buAutoNum type="arabicPeriod"/>
            </a:pPr>
            <a:endParaRPr lang="de-DE" dirty="0">
              <a:solidFill>
                <a:srgbClr val="0070C0"/>
              </a:solidFill>
              <a:latin typeface="Lucida Sans Unicode" panose="020B0602030504020204" pitchFamily="34" charset="0"/>
              <a:cs typeface="Lucida Sans Unicode" panose="020B0602030504020204" pitchFamily="34" charset="0"/>
            </a:endParaRPr>
          </a:p>
          <a:p>
            <a:pPr marL="342900" indent="-342900" algn="l">
              <a:lnSpc>
                <a:spcPct val="114000"/>
              </a:lnSpc>
              <a:spcBef>
                <a:spcPts val="488"/>
              </a:spcBef>
              <a:buAutoNum type="arabicPeriod"/>
            </a:pPr>
            <a:r>
              <a:rPr lang="de-DE" dirty="0">
                <a:solidFill>
                  <a:srgbClr val="0070C0"/>
                </a:solidFill>
                <a:latin typeface="Lucida Sans Unicode" panose="020B0602030504020204" pitchFamily="34" charset="0"/>
                <a:cs typeface="Lucida Sans Unicode" panose="020B0602030504020204" pitchFamily="34" charset="0"/>
              </a:rPr>
              <a:t>Geringschätzung führt zu diffuser Angst und zu sicherheitsorientiertem Verhalten: „Bindung nicht gefährden.“ Z.B. durch Widerspruch oder Entscheidung oder Verantwortung und anschließender Überstimmung durch Macht. </a:t>
            </a:r>
          </a:p>
          <a:p>
            <a:pPr marL="342900" indent="-342900" algn="l">
              <a:lnSpc>
                <a:spcPct val="114000"/>
              </a:lnSpc>
              <a:spcBef>
                <a:spcPts val="488"/>
              </a:spcBef>
              <a:buAutoNum type="arabicPeriod"/>
            </a:pPr>
            <a:endParaRPr lang="de-DE" dirty="0">
              <a:solidFill>
                <a:srgbClr val="0070C0"/>
              </a:solidFill>
              <a:latin typeface="Lucida Sans Unicode" panose="020B0602030504020204" pitchFamily="34" charset="0"/>
              <a:cs typeface="Lucida Sans Unicode" panose="020B0602030504020204" pitchFamily="34" charset="0"/>
            </a:endParaRPr>
          </a:p>
          <a:p>
            <a:pPr marL="342900" indent="-342900" algn="l">
              <a:lnSpc>
                <a:spcPct val="114000"/>
              </a:lnSpc>
              <a:spcBef>
                <a:spcPts val="488"/>
              </a:spcBef>
              <a:buAutoNum type="arabicPeriod"/>
            </a:pPr>
            <a:r>
              <a:rPr lang="de-DE" dirty="0">
                <a:solidFill>
                  <a:srgbClr val="0070C0"/>
                </a:solidFill>
                <a:latin typeface="Lucida Sans Unicode" panose="020B0602030504020204" pitchFamily="34" charset="0"/>
                <a:cs typeface="Lucida Sans Unicode" panose="020B0602030504020204" pitchFamily="34" charset="0"/>
              </a:rPr>
              <a:t>Mitarbeiter werden – versehentlich - von Problemen und Problemlösung entwöhnt – also verwöhnt. Vorgesetzte werden überlastet. Können liegt brach oder entwickelt sich nicht neu.</a:t>
            </a:r>
          </a:p>
          <a:p>
            <a:pPr marL="342900" indent="-342900" algn="l">
              <a:lnSpc>
                <a:spcPct val="114000"/>
              </a:lnSpc>
              <a:spcBef>
                <a:spcPts val="488"/>
              </a:spcBef>
              <a:buAutoNum type="arabicPeriod"/>
            </a:pPr>
            <a:endParaRPr lang="de-DE" dirty="0">
              <a:solidFill>
                <a:srgbClr val="5D5F53"/>
              </a:solidFill>
              <a:latin typeface="Lucida Sans Unicode" panose="020B0602030504020204" pitchFamily="34" charset="0"/>
              <a:cs typeface="Lucida Sans Unicode" panose="020B0602030504020204" pitchFamily="34" charset="0"/>
            </a:endParaRPr>
          </a:p>
          <a:p>
            <a:pPr marL="342900" indent="-342900" algn="l">
              <a:lnSpc>
                <a:spcPct val="114000"/>
              </a:lnSpc>
              <a:spcBef>
                <a:spcPts val="488"/>
              </a:spcBef>
              <a:buAutoNum type="arabicPeriod"/>
            </a:pPr>
            <a:r>
              <a:rPr lang="de-DE" dirty="0">
                <a:solidFill>
                  <a:srgbClr val="C00000"/>
                </a:solidFill>
                <a:latin typeface="Lucida Sans Unicode" panose="020B0602030504020204" pitchFamily="34" charset="0"/>
                <a:cs typeface="Lucida Sans Unicode" panose="020B0602030504020204" pitchFamily="34" charset="0"/>
              </a:rPr>
              <a:t>Führung vermeidet Verwöhnung indem die Probleme und Notwendigkeiten auf den Tisch kommen – und bleiben.</a:t>
            </a:r>
          </a:p>
          <a:p>
            <a:pPr marL="342900" indent="-342900" algn="l">
              <a:lnSpc>
                <a:spcPct val="114000"/>
              </a:lnSpc>
              <a:spcBef>
                <a:spcPts val="488"/>
              </a:spcBef>
              <a:buAutoNum type="arabicPeriod"/>
            </a:pPr>
            <a:endParaRPr lang="de-DE" dirty="0">
              <a:solidFill>
                <a:srgbClr val="C00000"/>
              </a:solidFill>
              <a:latin typeface="Lucida Sans Unicode" panose="020B0602030504020204" pitchFamily="34" charset="0"/>
              <a:cs typeface="Lucida Sans Unicode" panose="020B0602030504020204" pitchFamily="34" charset="0"/>
            </a:endParaRPr>
          </a:p>
          <a:p>
            <a:pPr marL="342900" indent="-342900" algn="l">
              <a:lnSpc>
                <a:spcPct val="114000"/>
              </a:lnSpc>
              <a:spcBef>
                <a:spcPts val="488"/>
              </a:spcBef>
              <a:buAutoNum type="arabicPeriod"/>
            </a:pPr>
            <a:r>
              <a:rPr lang="de-DE" dirty="0">
                <a:solidFill>
                  <a:srgbClr val="C00000"/>
                </a:solidFill>
                <a:latin typeface="Lucida Sans Unicode" panose="020B0602030504020204" pitchFamily="34" charset="0"/>
                <a:cs typeface="Lucida Sans Unicode" panose="020B0602030504020204" pitchFamily="34" charset="0"/>
              </a:rPr>
              <a:t>Führung nimmt Angst trotz Herausforderung, indem Bindung gestärkt wird.</a:t>
            </a:r>
          </a:p>
        </p:txBody>
      </p:sp>
    </p:spTree>
    <p:extLst>
      <p:ext uri="{BB962C8B-B14F-4D97-AF65-F5344CB8AC3E}">
        <p14:creationId xmlns:p14="http://schemas.microsoft.com/office/powerpoint/2010/main" val="26865247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ildergebnis für drei musketi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9221"/>
            <a:ext cx="9154620" cy="5963203"/>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p:cNvSpPr txBox="1"/>
          <p:nvPr/>
        </p:nvSpPr>
        <p:spPr>
          <a:xfrm>
            <a:off x="341313" y="5733256"/>
            <a:ext cx="914400" cy="914400"/>
          </a:xfrm>
          <a:prstGeom prst="rect">
            <a:avLst/>
          </a:prstGeom>
          <a:noFill/>
        </p:spPr>
        <p:txBody>
          <a:bodyPr wrap="none" lIns="0" rtlCol="0">
            <a:noAutofit/>
          </a:bodyPr>
          <a:lstStyle/>
          <a:p>
            <a:pPr algn="l">
              <a:lnSpc>
                <a:spcPct val="114000"/>
              </a:lnSpc>
              <a:spcBef>
                <a:spcPts val="488"/>
              </a:spcBef>
            </a:pPr>
            <a:r>
              <a:rPr lang="de-DE" sz="2800" dirty="0">
                <a:solidFill>
                  <a:schemeClr val="bg1"/>
                </a:solidFill>
                <a:latin typeface="Lucida Sans Unicode" panose="020B0602030504020204" pitchFamily="34" charset="0"/>
                <a:cs typeface="Lucida Sans Unicode" panose="020B0602030504020204" pitchFamily="34" charset="0"/>
              </a:rPr>
              <a:t>Einer für alle.</a:t>
            </a:r>
          </a:p>
        </p:txBody>
      </p:sp>
      <p:sp>
        <p:nvSpPr>
          <p:cNvPr id="6" name="Textfeld 5"/>
          <p:cNvSpPr txBox="1"/>
          <p:nvPr/>
        </p:nvSpPr>
        <p:spPr>
          <a:xfrm>
            <a:off x="6516216" y="5671768"/>
            <a:ext cx="914400" cy="914400"/>
          </a:xfrm>
          <a:prstGeom prst="rect">
            <a:avLst/>
          </a:prstGeom>
          <a:noFill/>
        </p:spPr>
        <p:txBody>
          <a:bodyPr wrap="none" lIns="0" rtlCol="0">
            <a:noAutofit/>
          </a:bodyPr>
          <a:lstStyle/>
          <a:p>
            <a:pPr algn="l">
              <a:lnSpc>
                <a:spcPct val="114000"/>
              </a:lnSpc>
              <a:spcBef>
                <a:spcPts val="488"/>
              </a:spcBef>
            </a:pPr>
            <a:r>
              <a:rPr lang="de-DE" sz="2800" dirty="0">
                <a:solidFill>
                  <a:schemeClr val="bg1"/>
                </a:solidFill>
                <a:latin typeface="Lucida Sans Unicode" panose="020B0602030504020204" pitchFamily="34" charset="0"/>
                <a:cs typeface="Lucida Sans Unicode" panose="020B0602030504020204" pitchFamily="34" charset="0"/>
              </a:rPr>
              <a:t>Alle für einen.</a:t>
            </a:r>
          </a:p>
        </p:txBody>
      </p:sp>
      <p:sp>
        <p:nvSpPr>
          <p:cNvPr id="2" name="Titel 1"/>
          <p:cNvSpPr>
            <a:spLocks noGrp="1"/>
          </p:cNvSpPr>
          <p:nvPr>
            <p:ph type="title"/>
          </p:nvPr>
        </p:nvSpPr>
        <p:spPr>
          <a:xfrm>
            <a:off x="341312" y="693192"/>
            <a:ext cx="8047037" cy="863600"/>
          </a:xfrm>
        </p:spPr>
        <p:txBody>
          <a:bodyPr/>
          <a:lstStyle/>
          <a:p>
            <a:br>
              <a:rPr lang="de-DE" dirty="0"/>
            </a:br>
            <a:r>
              <a:rPr lang="de-DE" dirty="0"/>
              <a:t>Starke Bindung zum Team erzeugt</a:t>
            </a:r>
            <a:br>
              <a:rPr lang="de-DE" dirty="0"/>
            </a:br>
            <a:r>
              <a:rPr lang="de-DE" dirty="0"/>
              <a:t>gefühlte Sicherheit trotz Herausforderung</a:t>
            </a:r>
            <a:br>
              <a:rPr lang="de-DE" dirty="0"/>
            </a:br>
            <a:r>
              <a:rPr lang="de-DE" dirty="0">
                <a:solidFill>
                  <a:schemeClr val="bg1"/>
                </a:solidFill>
              </a:rPr>
              <a:t>Angst kommt von außen – Sicherheit von innen.</a:t>
            </a:r>
          </a:p>
        </p:txBody>
      </p:sp>
    </p:spTree>
    <p:extLst>
      <p:ext uri="{BB962C8B-B14F-4D97-AF65-F5344CB8AC3E}">
        <p14:creationId xmlns:p14="http://schemas.microsoft.com/office/powerpoint/2010/main" val="1749279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41312" y="195263"/>
            <a:ext cx="7975103" cy="863600"/>
          </a:xfrm>
        </p:spPr>
        <p:txBody>
          <a:bodyPr/>
          <a:lstStyle/>
          <a:p>
            <a:r>
              <a:rPr lang="de-DE" dirty="0"/>
              <a:t>Kann man Bindung - soziale Dichte - erzeugen?</a:t>
            </a:r>
          </a:p>
        </p:txBody>
      </p:sp>
      <p:pic>
        <p:nvPicPr>
          <p:cNvPr id="3074" name="Picture 2" descr="Bildergebnis für rudel wölf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045294"/>
            <a:ext cx="9161014" cy="6200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1847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Bildergebnis für winnetou und old shatterhand weiss"/>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val="0"/>
              </a:ext>
            </a:extLst>
          </a:blip>
          <a:srcRect/>
          <a:stretch>
            <a:fillRect/>
          </a:stretch>
        </p:blipFill>
        <p:spPr bwMode="auto">
          <a:xfrm>
            <a:off x="-139197" y="3086099"/>
            <a:ext cx="6705600" cy="3771901"/>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de-DE" dirty="0"/>
              <a:t>Woher kommt Bindung?</a:t>
            </a:r>
            <a:br>
              <a:rPr lang="de-DE" dirty="0"/>
            </a:br>
            <a:endParaRPr lang="de-DE" dirty="0"/>
          </a:p>
        </p:txBody>
      </p:sp>
      <p:sp>
        <p:nvSpPr>
          <p:cNvPr id="4" name="Textfeld 3"/>
          <p:cNvSpPr txBox="1"/>
          <p:nvPr/>
        </p:nvSpPr>
        <p:spPr>
          <a:xfrm>
            <a:off x="6827590" y="5363731"/>
            <a:ext cx="914400" cy="914400"/>
          </a:xfrm>
          <a:prstGeom prst="rect">
            <a:avLst/>
          </a:prstGeom>
          <a:noFill/>
        </p:spPr>
        <p:txBody>
          <a:bodyPr wrap="none" lIns="0" rtlCol="0">
            <a:noAutofit/>
          </a:bodyPr>
          <a:lstStyle/>
          <a:p>
            <a:pPr algn="l">
              <a:lnSpc>
                <a:spcPct val="114000"/>
              </a:lnSpc>
              <a:spcBef>
                <a:spcPts val="488"/>
              </a:spcBef>
            </a:pPr>
            <a:r>
              <a:rPr lang="de-DE" sz="1600" dirty="0">
                <a:solidFill>
                  <a:srgbClr val="5D5F53"/>
                </a:solidFill>
                <a:latin typeface="Lucida Sans Unicode" panose="020B0602030504020204" pitchFamily="34" charset="0"/>
                <a:cs typeface="Lucida Sans Unicode" panose="020B0602030504020204" pitchFamily="34" charset="0"/>
              </a:rPr>
              <a:t>Verletzlichkeit</a:t>
            </a:r>
          </a:p>
        </p:txBody>
      </p:sp>
      <p:sp>
        <p:nvSpPr>
          <p:cNvPr id="5" name="Textfeld 4"/>
          <p:cNvSpPr txBox="1"/>
          <p:nvPr/>
        </p:nvSpPr>
        <p:spPr>
          <a:xfrm>
            <a:off x="5885330" y="2518117"/>
            <a:ext cx="914400" cy="914400"/>
          </a:xfrm>
          <a:prstGeom prst="rect">
            <a:avLst/>
          </a:prstGeom>
          <a:noFill/>
        </p:spPr>
        <p:txBody>
          <a:bodyPr wrap="none" lIns="0" rtlCol="0">
            <a:noAutofit/>
          </a:bodyPr>
          <a:lstStyle/>
          <a:p>
            <a:pPr algn="l">
              <a:lnSpc>
                <a:spcPct val="114000"/>
              </a:lnSpc>
              <a:spcBef>
                <a:spcPts val="488"/>
              </a:spcBef>
            </a:pPr>
            <a:r>
              <a:rPr lang="de-DE" sz="1600" dirty="0">
                <a:solidFill>
                  <a:srgbClr val="5D5F53"/>
                </a:solidFill>
                <a:latin typeface="Lucida Sans Unicode" panose="020B0602030504020204" pitchFamily="34" charset="0"/>
                <a:cs typeface="Lucida Sans Unicode" panose="020B0602030504020204" pitchFamily="34" charset="0"/>
              </a:rPr>
              <a:t>Angst geteilt</a:t>
            </a:r>
          </a:p>
        </p:txBody>
      </p:sp>
      <p:sp>
        <p:nvSpPr>
          <p:cNvPr id="6" name="Textfeld 5"/>
          <p:cNvSpPr txBox="1"/>
          <p:nvPr/>
        </p:nvSpPr>
        <p:spPr>
          <a:xfrm>
            <a:off x="3140826" y="1268760"/>
            <a:ext cx="914400" cy="914400"/>
          </a:xfrm>
          <a:prstGeom prst="rect">
            <a:avLst/>
          </a:prstGeom>
          <a:noFill/>
        </p:spPr>
        <p:txBody>
          <a:bodyPr wrap="none" lIns="0" rtlCol="0">
            <a:noAutofit/>
          </a:bodyPr>
          <a:lstStyle/>
          <a:p>
            <a:pPr algn="l">
              <a:lnSpc>
                <a:spcPct val="114000"/>
              </a:lnSpc>
              <a:spcBef>
                <a:spcPts val="488"/>
              </a:spcBef>
            </a:pPr>
            <a:r>
              <a:rPr lang="de-DE" sz="1600" dirty="0">
                <a:solidFill>
                  <a:srgbClr val="5D5F53"/>
                </a:solidFill>
                <a:latin typeface="Lucida Sans Unicode" panose="020B0602030504020204" pitchFamily="34" charset="0"/>
                <a:cs typeface="Lucida Sans Unicode" panose="020B0602030504020204" pitchFamily="34" charset="0"/>
              </a:rPr>
              <a:t>Erfolg geteilt</a:t>
            </a:r>
          </a:p>
        </p:txBody>
      </p:sp>
      <p:sp>
        <p:nvSpPr>
          <p:cNvPr id="7" name="Textfeld 6"/>
          <p:cNvSpPr txBox="1"/>
          <p:nvPr/>
        </p:nvSpPr>
        <p:spPr>
          <a:xfrm>
            <a:off x="4315667" y="1846732"/>
            <a:ext cx="914400" cy="914400"/>
          </a:xfrm>
          <a:prstGeom prst="rect">
            <a:avLst/>
          </a:prstGeom>
          <a:noFill/>
        </p:spPr>
        <p:txBody>
          <a:bodyPr wrap="none" lIns="0" rtlCol="0">
            <a:noAutofit/>
          </a:bodyPr>
          <a:lstStyle/>
          <a:p>
            <a:pPr algn="l">
              <a:lnSpc>
                <a:spcPct val="114000"/>
              </a:lnSpc>
              <a:spcBef>
                <a:spcPts val="488"/>
              </a:spcBef>
            </a:pPr>
            <a:r>
              <a:rPr lang="de-DE" dirty="0">
                <a:solidFill>
                  <a:srgbClr val="5D5F53"/>
                </a:solidFill>
                <a:latin typeface="Lucida Sans Unicode" panose="020B0602030504020204" pitchFamily="34" charset="0"/>
                <a:cs typeface="Lucida Sans Unicode" panose="020B0602030504020204" pitchFamily="34" charset="0"/>
              </a:rPr>
              <a:t>Geschichten erlebt</a:t>
            </a:r>
            <a:endParaRPr lang="de-DE" sz="1600" dirty="0">
              <a:solidFill>
                <a:srgbClr val="5D5F53"/>
              </a:solidFill>
              <a:latin typeface="Lucida Sans Unicode" panose="020B0602030504020204" pitchFamily="34" charset="0"/>
              <a:cs typeface="Lucida Sans Unicode" panose="020B0602030504020204" pitchFamily="34" charset="0"/>
            </a:endParaRPr>
          </a:p>
        </p:txBody>
      </p:sp>
      <p:sp>
        <p:nvSpPr>
          <p:cNvPr id="8" name="Textfeld 7"/>
          <p:cNvSpPr txBox="1"/>
          <p:nvPr/>
        </p:nvSpPr>
        <p:spPr>
          <a:xfrm>
            <a:off x="395536" y="2617116"/>
            <a:ext cx="914400" cy="914400"/>
          </a:xfrm>
          <a:prstGeom prst="rect">
            <a:avLst/>
          </a:prstGeom>
          <a:noFill/>
        </p:spPr>
        <p:txBody>
          <a:bodyPr wrap="none" lIns="0" rtlCol="0">
            <a:noAutofit/>
          </a:bodyPr>
          <a:lstStyle/>
          <a:p>
            <a:pPr algn="l">
              <a:lnSpc>
                <a:spcPct val="114000"/>
              </a:lnSpc>
              <a:spcBef>
                <a:spcPts val="488"/>
              </a:spcBef>
            </a:pPr>
            <a:r>
              <a:rPr lang="de-DE" dirty="0">
                <a:solidFill>
                  <a:srgbClr val="5D5F53"/>
                </a:solidFill>
                <a:latin typeface="Lucida Sans Unicode" panose="020B0602030504020204" pitchFamily="34" charset="0"/>
                <a:cs typeface="Lucida Sans Unicode" panose="020B0602030504020204" pitchFamily="34" charset="0"/>
              </a:rPr>
              <a:t>Erlebnisse </a:t>
            </a:r>
            <a:r>
              <a:rPr lang="de-DE" sz="1600" dirty="0">
                <a:solidFill>
                  <a:srgbClr val="5D5F53"/>
                </a:solidFill>
                <a:latin typeface="Lucida Sans Unicode" panose="020B0602030504020204" pitchFamily="34" charset="0"/>
                <a:cs typeface="Lucida Sans Unicode" panose="020B0602030504020204" pitchFamily="34" charset="0"/>
              </a:rPr>
              <a:t>geteilt</a:t>
            </a:r>
          </a:p>
        </p:txBody>
      </p:sp>
      <p:sp>
        <p:nvSpPr>
          <p:cNvPr id="9" name="Textfeld 8"/>
          <p:cNvSpPr txBox="1"/>
          <p:nvPr/>
        </p:nvSpPr>
        <p:spPr>
          <a:xfrm>
            <a:off x="1978943" y="2005320"/>
            <a:ext cx="914400" cy="914400"/>
          </a:xfrm>
          <a:prstGeom prst="rect">
            <a:avLst/>
          </a:prstGeom>
          <a:noFill/>
        </p:spPr>
        <p:txBody>
          <a:bodyPr wrap="none" lIns="0" rtlCol="0">
            <a:noAutofit/>
          </a:bodyPr>
          <a:lstStyle/>
          <a:p>
            <a:pPr algn="l">
              <a:lnSpc>
                <a:spcPct val="114000"/>
              </a:lnSpc>
              <a:spcBef>
                <a:spcPts val="488"/>
              </a:spcBef>
            </a:pPr>
            <a:r>
              <a:rPr lang="de-DE" dirty="0">
                <a:solidFill>
                  <a:srgbClr val="5D5F53"/>
                </a:solidFill>
                <a:latin typeface="Lucida Sans Unicode" panose="020B0602030504020204" pitchFamily="34" charset="0"/>
                <a:cs typeface="Lucida Sans Unicode" panose="020B0602030504020204" pitchFamily="34" charset="0"/>
              </a:rPr>
              <a:t>Werte </a:t>
            </a:r>
            <a:r>
              <a:rPr lang="de-DE" sz="1600" dirty="0">
                <a:solidFill>
                  <a:srgbClr val="5D5F53"/>
                </a:solidFill>
                <a:latin typeface="Lucida Sans Unicode" panose="020B0602030504020204" pitchFamily="34" charset="0"/>
                <a:cs typeface="Lucida Sans Unicode" panose="020B0602030504020204" pitchFamily="34" charset="0"/>
              </a:rPr>
              <a:t>geteilt</a:t>
            </a:r>
          </a:p>
        </p:txBody>
      </p:sp>
      <p:sp>
        <p:nvSpPr>
          <p:cNvPr id="10" name="Textfeld 9"/>
          <p:cNvSpPr txBox="1"/>
          <p:nvPr/>
        </p:nvSpPr>
        <p:spPr>
          <a:xfrm>
            <a:off x="6196395" y="3207745"/>
            <a:ext cx="914400" cy="914400"/>
          </a:xfrm>
          <a:prstGeom prst="rect">
            <a:avLst/>
          </a:prstGeom>
          <a:noFill/>
        </p:spPr>
        <p:txBody>
          <a:bodyPr wrap="none" lIns="0" rtlCol="0">
            <a:noAutofit/>
          </a:bodyPr>
          <a:lstStyle/>
          <a:p>
            <a:pPr algn="l">
              <a:lnSpc>
                <a:spcPct val="114000"/>
              </a:lnSpc>
              <a:spcBef>
                <a:spcPts val="488"/>
              </a:spcBef>
            </a:pPr>
            <a:r>
              <a:rPr lang="de-DE" dirty="0">
                <a:solidFill>
                  <a:srgbClr val="5D5F53"/>
                </a:solidFill>
                <a:latin typeface="Lucida Sans Unicode" panose="020B0602030504020204" pitchFamily="34" charset="0"/>
                <a:cs typeface="Lucida Sans Unicode" panose="020B0602030504020204" pitchFamily="34" charset="0"/>
              </a:rPr>
              <a:t>Gefahren bestanden</a:t>
            </a:r>
            <a:endParaRPr lang="de-DE" sz="1600" dirty="0">
              <a:solidFill>
                <a:srgbClr val="5D5F53"/>
              </a:solidFill>
              <a:latin typeface="Lucida Sans Unicode" panose="020B0602030504020204" pitchFamily="34" charset="0"/>
              <a:cs typeface="Lucida Sans Unicode" panose="020B0602030504020204" pitchFamily="34" charset="0"/>
            </a:endParaRPr>
          </a:p>
        </p:txBody>
      </p:sp>
      <p:sp>
        <p:nvSpPr>
          <p:cNvPr id="11" name="Textfeld 10"/>
          <p:cNvSpPr txBox="1"/>
          <p:nvPr/>
        </p:nvSpPr>
        <p:spPr>
          <a:xfrm>
            <a:off x="6511121" y="3956668"/>
            <a:ext cx="914400" cy="914400"/>
          </a:xfrm>
          <a:prstGeom prst="rect">
            <a:avLst/>
          </a:prstGeom>
          <a:noFill/>
        </p:spPr>
        <p:txBody>
          <a:bodyPr wrap="none" lIns="0" rtlCol="0">
            <a:noAutofit/>
          </a:bodyPr>
          <a:lstStyle/>
          <a:p>
            <a:pPr algn="l">
              <a:lnSpc>
                <a:spcPct val="114000"/>
              </a:lnSpc>
              <a:spcBef>
                <a:spcPts val="488"/>
              </a:spcBef>
            </a:pPr>
            <a:r>
              <a:rPr lang="de-DE" sz="1600" dirty="0">
                <a:solidFill>
                  <a:srgbClr val="5D5F53"/>
                </a:solidFill>
                <a:latin typeface="Lucida Sans Unicode" panose="020B0602030504020204" pitchFamily="34" charset="0"/>
                <a:cs typeface="Lucida Sans Unicode" panose="020B0602030504020204" pitchFamily="34" charset="0"/>
              </a:rPr>
              <a:t>Geheimnisse geteilt</a:t>
            </a:r>
          </a:p>
        </p:txBody>
      </p:sp>
      <p:sp>
        <p:nvSpPr>
          <p:cNvPr id="13" name="Textfeld 12"/>
          <p:cNvSpPr txBox="1"/>
          <p:nvPr/>
        </p:nvSpPr>
        <p:spPr>
          <a:xfrm>
            <a:off x="6897191" y="4727052"/>
            <a:ext cx="914400" cy="914400"/>
          </a:xfrm>
          <a:prstGeom prst="rect">
            <a:avLst/>
          </a:prstGeom>
          <a:noFill/>
        </p:spPr>
        <p:txBody>
          <a:bodyPr wrap="none" lIns="0" rtlCol="0">
            <a:noAutofit/>
          </a:bodyPr>
          <a:lstStyle/>
          <a:p>
            <a:pPr algn="l">
              <a:lnSpc>
                <a:spcPct val="114000"/>
              </a:lnSpc>
              <a:spcBef>
                <a:spcPts val="488"/>
              </a:spcBef>
            </a:pPr>
            <a:r>
              <a:rPr lang="de-DE" sz="1600" dirty="0">
                <a:solidFill>
                  <a:srgbClr val="5D5F53"/>
                </a:solidFill>
                <a:latin typeface="Lucida Sans Unicode" panose="020B0602030504020204" pitchFamily="34" charset="0"/>
                <a:cs typeface="Lucida Sans Unicode" panose="020B0602030504020204" pitchFamily="34" charset="0"/>
              </a:rPr>
              <a:t>Gemeinsamer Feind</a:t>
            </a:r>
          </a:p>
        </p:txBody>
      </p:sp>
      <p:sp>
        <p:nvSpPr>
          <p:cNvPr id="14" name="Textfeld 13"/>
          <p:cNvSpPr txBox="1"/>
          <p:nvPr/>
        </p:nvSpPr>
        <p:spPr>
          <a:xfrm>
            <a:off x="6660232" y="5970984"/>
            <a:ext cx="914400" cy="914400"/>
          </a:xfrm>
          <a:prstGeom prst="rect">
            <a:avLst/>
          </a:prstGeom>
          <a:noFill/>
        </p:spPr>
        <p:txBody>
          <a:bodyPr wrap="none" lIns="0" rtlCol="0">
            <a:noAutofit/>
          </a:bodyPr>
          <a:lstStyle/>
          <a:p>
            <a:pPr algn="l">
              <a:lnSpc>
                <a:spcPct val="114000"/>
              </a:lnSpc>
              <a:spcBef>
                <a:spcPts val="488"/>
              </a:spcBef>
            </a:pPr>
            <a:r>
              <a:rPr lang="de-DE" dirty="0">
                <a:solidFill>
                  <a:srgbClr val="5D5F53"/>
                </a:solidFill>
                <a:latin typeface="Lucida Sans Unicode" panose="020B0602030504020204" pitchFamily="34" charset="0"/>
                <a:cs typeface="Lucida Sans Unicode" panose="020B0602030504020204" pitchFamily="34" charset="0"/>
              </a:rPr>
              <a:t>strukturelle</a:t>
            </a:r>
            <a:br>
              <a:rPr lang="de-DE" dirty="0">
                <a:solidFill>
                  <a:srgbClr val="5D5F53"/>
                </a:solidFill>
                <a:latin typeface="Lucida Sans Unicode" panose="020B0602030504020204" pitchFamily="34" charset="0"/>
                <a:cs typeface="Lucida Sans Unicode" panose="020B0602030504020204" pitchFamily="34" charset="0"/>
              </a:rPr>
            </a:br>
            <a:r>
              <a:rPr lang="de-DE" dirty="0">
                <a:solidFill>
                  <a:srgbClr val="5D5F53"/>
                </a:solidFill>
                <a:latin typeface="Lucida Sans Unicode" panose="020B0602030504020204" pitchFamily="34" charset="0"/>
                <a:cs typeface="Lucida Sans Unicode" panose="020B0602030504020204" pitchFamily="34" charset="0"/>
              </a:rPr>
              <a:t>Augenhöhe</a:t>
            </a:r>
            <a:endParaRPr lang="de-DE" sz="1600" dirty="0">
              <a:solidFill>
                <a:srgbClr val="5D5F53"/>
              </a:solidFill>
              <a:latin typeface="Lucida Sans Unicode" panose="020B0602030504020204" pitchFamily="34" charset="0"/>
              <a:cs typeface="Lucida Sans Unicode" panose="020B0602030504020204" pitchFamily="34" charset="0"/>
            </a:endParaRPr>
          </a:p>
        </p:txBody>
      </p:sp>
    </p:spTree>
    <p:extLst>
      <p:ext uri="{BB962C8B-B14F-4D97-AF65-F5344CB8AC3E}">
        <p14:creationId xmlns:p14="http://schemas.microsoft.com/office/powerpoint/2010/main" val="37019479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Bildergebnis für stichwunde ha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0"/>
            <a:ext cx="10652108" cy="7101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16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http://www.dr-engelhardt.com/Exp%202%205.11.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56" y="-4214"/>
            <a:ext cx="9293081" cy="6961605"/>
          </a:xfrm>
          <a:prstGeom prst="rect">
            <a:avLst/>
          </a:prstGeom>
          <a:noFill/>
          <a:extLst>
            <a:ext uri="{909E8E84-426E-40DD-AFC4-6F175D3DCCD1}">
              <a14:hiddenFill xmlns:a14="http://schemas.microsoft.com/office/drawing/2010/main">
                <a:solidFill>
                  <a:srgbClr val="FFFFFF"/>
                </a:solidFill>
              </a14:hiddenFill>
            </a:ext>
          </a:extLst>
        </p:spPr>
      </p:pic>
      <p:sp>
        <p:nvSpPr>
          <p:cNvPr id="8" name="Titel 1"/>
          <p:cNvSpPr>
            <a:spLocks noGrp="1"/>
          </p:cNvSpPr>
          <p:nvPr>
            <p:ph type="title"/>
          </p:nvPr>
        </p:nvSpPr>
        <p:spPr>
          <a:xfrm>
            <a:off x="341313" y="548680"/>
            <a:ext cx="7607300" cy="863600"/>
          </a:xfrm>
        </p:spPr>
        <p:txBody>
          <a:bodyPr/>
          <a:lstStyle/>
          <a:p>
            <a:r>
              <a:rPr lang="de-DE" dirty="0"/>
              <a:t>Bedrohung spielt sich im Kopf ab.</a:t>
            </a:r>
            <a:br>
              <a:rPr lang="de-DE" dirty="0"/>
            </a:br>
            <a:r>
              <a:rPr lang="de-DE" dirty="0"/>
              <a:t>Die Bedrohung durch Macht fühlt sich real an.</a:t>
            </a:r>
            <a:br>
              <a:rPr lang="de-DE" dirty="0"/>
            </a:br>
            <a:endParaRPr lang="de-DE" dirty="0"/>
          </a:p>
        </p:txBody>
      </p:sp>
      <p:sp>
        <p:nvSpPr>
          <p:cNvPr id="2" name="Rechteck 1"/>
          <p:cNvSpPr/>
          <p:nvPr/>
        </p:nvSpPr>
        <p:spPr>
          <a:xfrm>
            <a:off x="6246440" y="3932241"/>
            <a:ext cx="3222104" cy="1224951"/>
          </a:xfrm>
          <a:prstGeom prst="rect">
            <a:avLst/>
          </a:prstGeom>
        </p:spPr>
        <p:txBody>
          <a:bodyPr wrap="square">
            <a:spAutoFit/>
          </a:bodyPr>
          <a:lstStyle/>
          <a:p>
            <a:pPr algn="l"/>
            <a:r>
              <a:rPr lang="de-DE" dirty="0">
                <a:solidFill>
                  <a:srgbClr val="C00000"/>
                </a:solidFill>
              </a:rPr>
              <a:t>Auch die Verletzung spielt sich nur in ihrem Kopf ab – und macht trotzdem ein ungutes Gefühl</a:t>
            </a:r>
          </a:p>
        </p:txBody>
      </p:sp>
    </p:spTree>
    <p:extLst>
      <p:ext uri="{BB962C8B-B14F-4D97-AF65-F5344CB8AC3E}">
        <p14:creationId xmlns:p14="http://schemas.microsoft.com/office/powerpoint/2010/main" val="405948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image.stern.de/3993490/uncropped-620-413/946099262cbd17143e79dd85fe1c8178/HD/messer-jpg--687a12656c844d1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7308" y="692696"/>
            <a:ext cx="9541396" cy="6355802"/>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a:xfrm>
            <a:off x="341312" y="260648"/>
            <a:ext cx="8047037" cy="863600"/>
          </a:xfrm>
        </p:spPr>
        <p:txBody>
          <a:bodyPr/>
          <a:lstStyle/>
          <a:p>
            <a:r>
              <a:rPr lang="de-DE" dirty="0"/>
              <a:t>Kontext für Motivation: Sinn, Autonomie, Können</a:t>
            </a:r>
            <a:br>
              <a:rPr lang="de-DE" dirty="0"/>
            </a:br>
            <a:endParaRPr lang="de-DE" dirty="0"/>
          </a:p>
        </p:txBody>
      </p:sp>
      <p:sp>
        <p:nvSpPr>
          <p:cNvPr id="4" name="Textfeld 3"/>
          <p:cNvSpPr txBox="1"/>
          <p:nvPr/>
        </p:nvSpPr>
        <p:spPr>
          <a:xfrm>
            <a:off x="539750" y="1196752"/>
            <a:ext cx="914400" cy="914400"/>
          </a:xfrm>
          <a:prstGeom prst="rect">
            <a:avLst/>
          </a:prstGeom>
          <a:noFill/>
        </p:spPr>
        <p:txBody>
          <a:bodyPr wrap="none" lIns="0" rtlCol="0">
            <a:noAutofit/>
          </a:bodyPr>
          <a:lstStyle/>
          <a:p>
            <a:pPr algn="l">
              <a:lnSpc>
                <a:spcPct val="114000"/>
              </a:lnSpc>
              <a:spcBef>
                <a:spcPts val="488"/>
              </a:spcBef>
            </a:pPr>
            <a:r>
              <a:rPr lang="de-DE" sz="1600" dirty="0">
                <a:solidFill>
                  <a:srgbClr val="0076B7"/>
                </a:solidFill>
                <a:latin typeface="Lucida Sans Unicode" panose="020B0602030504020204" pitchFamily="34" charset="0"/>
                <a:cs typeface="Lucida Sans Unicode" panose="020B0602030504020204" pitchFamily="34" charset="0"/>
              </a:rPr>
              <a:t>Klassisch:</a:t>
            </a:r>
            <a:br>
              <a:rPr lang="de-DE" sz="1600" dirty="0">
                <a:solidFill>
                  <a:srgbClr val="5D5F53"/>
                </a:solidFill>
                <a:latin typeface="Lucida Sans Unicode" panose="020B0602030504020204" pitchFamily="34" charset="0"/>
                <a:cs typeface="Lucida Sans Unicode" panose="020B0602030504020204" pitchFamily="34" charset="0"/>
              </a:rPr>
            </a:br>
            <a:r>
              <a:rPr lang="de-DE" sz="1600" dirty="0">
                <a:solidFill>
                  <a:srgbClr val="5D5F53"/>
                </a:solidFill>
                <a:latin typeface="Lucida Sans Unicode" panose="020B0602030504020204" pitchFamily="34" charset="0"/>
                <a:cs typeface="Lucida Sans Unicode" panose="020B0602030504020204" pitchFamily="34" charset="0"/>
              </a:rPr>
              <a:t>Angst kommt von innen oder oben.</a:t>
            </a:r>
            <a:br>
              <a:rPr lang="de-DE" sz="1600" dirty="0">
                <a:solidFill>
                  <a:srgbClr val="5D5F53"/>
                </a:solidFill>
                <a:latin typeface="Lucida Sans Unicode" panose="020B0602030504020204" pitchFamily="34" charset="0"/>
                <a:cs typeface="Lucida Sans Unicode" panose="020B0602030504020204" pitchFamily="34" charset="0"/>
              </a:rPr>
            </a:br>
            <a:r>
              <a:rPr lang="de-DE" sz="1600" dirty="0">
                <a:solidFill>
                  <a:srgbClr val="5D5F53"/>
                </a:solidFill>
                <a:latin typeface="Lucida Sans Unicode" panose="020B0602030504020204" pitchFamily="34" charset="0"/>
                <a:cs typeface="Lucida Sans Unicode" panose="020B0602030504020204" pitchFamily="34" charset="0"/>
              </a:rPr>
              <a:t>Bindung gering. Kaum Sicherheit dadurch.</a:t>
            </a:r>
            <a:br>
              <a:rPr lang="de-DE" sz="1600" dirty="0">
                <a:solidFill>
                  <a:srgbClr val="5D5F53"/>
                </a:solidFill>
                <a:latin typeface="Lucida Sans Unicode" panose="020B0602030504020204" pitchFamily="34" charset="0"/>
                <a:cs typeface="Lucida Sans Unicode" panose="020B0602030504020204" pitchFamily="34" charset="0"/>
              </a:rPr>
            </a:br>
            <a:r>
              <a:rPr lang="de-DE" sz="1600" dirty="0">
                <a:solidFill>
                  <a:srgbClr val="5D5F53"/>
                </a:solidFill>
                <a:latin typeface="Lucida Sans Unicode" panose="020B0602030504020204" pitchFamily="34" charset="0"/>
                <a:cs typeface="Lucida Sans Unicode" panose="020B0602030504020204" pitchFamily="34" charset="0"/>
              </a:rPr>
              <a:t>Autonomie niedrig. Fremdorganisation hoch.</a:t>
            </a:r>
            <a:br>
              <a:rPr lang="de-DE" sz="1600" dirty="0">
                <a:solidFill>
                  <a:srgbClr val="5D5F53"/>
                </a:solidFill>
                <a:latin typeface="Lucida Sans Unicode" panose="020B0602030504020204" pitchFamily="34" charset="0"/>
                <a:cs typeface="Lucida Sans Unicode" panose="020B0602030504020204" pitchFamily="34" charset="0"/>
              </a:rPr>
            </a:br>
            <a:r>
              <a:rPr lang="de-DE" sz="1600" dirty="0">
                <a:solidFill>
                  <a:srgbClr val="5D5F53"/>
                </a:solidFill>
                <a:latin typeface="Lucida Sans Unicode" panose="020B0602030504020204" pitchFamily="34" charset="0"/>
                <a:cs typeface="Lucida Sans Unicode" panose="020B0602030504020204" pitchFamily="34" charset="0"/>
              </a:rPr>
              <a:t>Sinnkopplung niedrig. Können unerwünscht.</a:t>
            </a:r>
          </a:p>
          <a:p>
            <a:pPr algn="l">
              <a:lnSpc>
                <a:spcPct val="114000"/>
              </a:lnSpc>
              <a:spcBef>
                <a:spcPts val="488"/>
              </a:spcBef>
            </a:pPr>
            <a:endParaRPr lang="de-DE" dirty="0">
              <a:solidFill>
                <a:srgbClr val="5D5F53"/>
              </a:solidFill>
              <a:latin typeface="Lucida Sans Unicode" panose="020B0602030504020204" pitchFamily="34" charset="0"/>
              <a:cs typeface="Lucida Sans Unicode" panose="020B0602030504020204" pitchFamily="34" charset="0"/>
            </a:endParaRPr>
          </a:p>
          <a:p>
            <a:pPr algn="l">
              <a:lnSpc>
                <a:spcPct val="114000"/>
              </a:lnSpc>
              <a:spcBef>
                <a:spcPts val="488"/>
              </a:spcBef>
            </a:pPr>
            <a:r>
              <a:rPr lang="de-DE" sz="1600" dirty="0">
                <a:solidFill>
                  <a:srgbClr val="C00000"/>
                </a:solidFill>
                <a:latin typeface="Lucida Sans Unicode" panose="020B0602030504020204" pitchFamily="34" charset="0"/>
                <a:cs typeface="Lucida Sans Unicode" panose="020B0602030504020204" pitchFamily="34" charset="0"/>
              </a:rPr>
              <a:t>Agile:</a:t>
            </a:r>
          </a:p>
          <a:p>
            <a:pPr algn="l">
              <a:lnSpc>
                <a:spcPct val="114000"/>
              </a:lnSpc>
              <a:spcBef>
                <a:spcPts val="488"/>
              </a:spcBef>
            </a:pPr>
            <a:r>
              <a:rPr lang="de-DE" dirty="0">
                <a:solidFill>
                  <a:srgbClr val="5D5F53"/>
                </a:solidFill>
                <a:latin typeface="Lucida Sans Unicode" panose="020B0602030504020204" pitchFamily="34" charset="0"/>
                <a:cs typeface="Lucida Sans Unicode" panose="020B0602030504020204" pitchFamily="34" charset="0"/>
              </a:rPr>
              <a:t>Angst kommt von außen.</a:t>
            </a:r>
            <a:br>
              <a:rPr lang="de-DE" dirty="0">
                <a:solidFill>
                  <a:srgbClr val="5D5F53"/>
                </a:solidFill>
                <a:latin typeface="Lucida Sans Unicode" panose="020B0602030504020204" pitchFamily="34" charset="0"/>
                <a:cs typeface="Lucida Sans Unicode" panose="020B0602030504020204" pitchFamily="34" charset="0"/>
              </a:rPr>
            </a:br>
            <a:r>
              <a:rPr lang="de-DE" dirty="0">
                <a:solidFill>
                  <a:srgbClr val="5D5F53"/>
                </a:solidFill>
                <a:latin typeface="Lucida Sans Unicode" panose="020B0602030504020204" pitchFamily="34" charset="0"/>
                <a:cs typeface="Lucida Sans Unicode" panose="020B0602030504020204" pitchFamily="34" charset="0"/>
              </a:rPr>
              <a:t>Bindung nach innen hoch.</a:t>
            </a:r>
            <a:br>
              <a:rPr lang="de-DE" dirty="0">
                <a:solidFill>
                  <a:srgbClr val="5D5F53"/>
                </a:solidFill>
                <a:latin typeface="Lucida Sans Unicode" panose="020B0602030504020204" pitchFamily="34" charset="0"/>
                <a:cs typeface="Lucida Sans Unicode" panose="020B0602030504020204" pitchFamily="34" charset="0"/>
              </a:rPr>
            </a:br>
            <a:r>
              <a:rPr lang="de-DE" dirty="0">
                <a:solidFill>
                  <a:srgbClr val="5D5F53"/>
                </a:solidFill>
                <a:latin typeface="Lucida Sans Unicode" panose="020B0602030504020204" pitchFamily="34" charset="0"/>
                <a:cs typeface="Lucida Sans Unicode" panose="020B0602030504020204" pitchFamily="34" charset="0"/>
              </a:rPr>
              <a:t>Sicherheit kommt von innen.</a:t>
            </a:r>
            <a:br>
              <a:rPr lang="de-DE" dirty="0">
                <a:solidFill>
                  <a:srgbClr val="5D5F53"/>
                </a:solidFill>
                <a:latin typeface="Lucida Sans Unicode" panose="020B0602030504020204" pitchFamily="34" charset="0"/>
                <a:cs typeface="Lucida Sans Unicode" panose="020B0602030504020204" pitchFamily="34" charset="0"/>
              </a:rPr>
            </a:br>
            <a:r>
              <a:rPr lang="de-DE" sz="1600" dirty="0">
                <a:solidFill>
                  <a:srgbClr val="5D5F53"/>
                </a:solidFill>
                <a:latin typeface="Lucida Sans Unicode" panose="020B0602030504020204" pitchFamily="34" charset="0"/>
                <a:cs typeface="Lucida Sans Unicode" panose="020B0602030504020204" pitchFamily="34" charset="0"/>
              </a:rPr>
              <a:t>Sinnkopplung hoch. </a:t>
            </a:r>
            <a:br>
              <a:rPr lang="de-DE" sz="1600" dirty="0">
                <a:solidFill>
                  <a:srgbClr val="5D5F53"/>
                </a:solidFill>
                <a:latin typeface="Lucida Sans Unicode" panose="020B0602030504020204" pitchFamily="34" charset="0"/>
                <a:cs typeface="Lucida Sans Unicode" panose="020B0602030504020204" pitchFamily="34" charset="0"/>
              </a:rPr>
            </a:br>
            <a:r>
              <a:rPr lang="de-DE" sz="1600" dirty="0">
                <a:solidFill>
                  <a:srgbClr val="5D5F53"/>
                </a:solidFill>
                <a:latin typeface="Lucida Sans Unicode" panose="020B0602030504020204" pitchFamily="34" charset="0"/>
                <a:cs typeface="Lucida Sans Unicode" panose="020B0602030504020204" pitchFamily="34" charset="0"/>
              </a:rPr>
              <a:t>Können wird kultiviert.</a:t>
            </a:r>
          </a:p>
        </p:txBody>
      </p:sp>
      <p:sp>
        <p:nvSpPr>
          <p:cNvPr id="3" name="Textfeld 2"/>
          <p:cNvSpPr txBox="1"/>
          <p:nvPr/>
        </p:nvSpPr>
        <p:spPr>
          <a:xfrm>
            <a:off x="4788024" y="5229200"/>
            <a:ext cx="1728192" cy="914400"/>
          </a:xfrm>
          <a:prstGeom prst="rect">
            <a:avLst/>
          </a:prstGeom>
          <a:noFill/>
        </p:spPr>
        <p:txBody>
          <a:bodyPr wrap="none" lIns="0" rtlCol="0">
            <a:noAutofit/>
          </a:bodyPr>
          <a:lstStyle/>
          <a:p>
            <a:pPr algn="l">
              <a:lnSpc>
                <a:spcPct val="114000"/>
              </a:lnSpc>
              <a:spcBef>
                <a:spcPts val="488"/>
              </a:spcBef>
            </a:pPr>
            <a:r>
              <a:rPr lang="de-DE" sz="1600" dirty="0">
                <a:solidFill>
                  <a:srgbClr val="0076B7"/>
                </a:solidFill>
                <a:latin typeface="Lucida Sans Unicode" panose="020B0602030504020204" pitchFamily="34" charset="0"/>
                <a:cs typeface="Lucida Sans Unicode" panose="020B0602030504020204" pitchFamily="34" charset="0"/>
              </a:rPr>
              <a:t>        Macht </a:t>
            </a:r>
          </a:p>
          <a:p>
            <a:pPr algn="l">
              <a:lnSpc>
                <a:spcPct val="114000"/>
              </a:lnSpc>
              <a:spcBef>
                <a:spcPts val="488"/>
              </a:spcBef>
            </a:pPr>
            <a:r>
              <a:rPr lang="de-DE" sz="1600" dirty="0">
                <a:solidFill>
                  <a:srgbClr val="0076B7"/>
                </a:solidFill>
                <a:latin typeface="Lucida Sans Unicode" panose="020B0602030504020204" pitchFamily="34" charset="0"/>
                <a:cs typeface="Lucida Sans Unicode" panose="020B0602030504020204" pitchFamily="34" charset="0"/>
              </a:rPr>
              <a:t>    macht </a:t>
            </a:r>
          </a:p>
          <a:p>
            <a:pPr algn="l">
              <a:lnSpc>
                <a:spcPct val="114000"/>
              </a:lnSpc>
              <a:spcBef>
                <a:spcPts val="488"/>
              </a:spcBef>
            </a:pPr>
            <a:r>
              <a:rPr lang="de-DE" sz="1600" dirty="0">
                <a:solidFill>
                  <a:srgbClr val="0076B7"/>
                </a:solidFill>
                <a:latin typeface="Lucida Sans Unicode" panose="020B0602030504020204" pitchFamily="34" charset="0"/>
                <a:cs typeface="Lucida Sans Unicode" panose="020B0602030504020204" pitchFamily="34" charset="0"/>
              </a:rPr>
              <a:t>was…</a:t>
            </a:r>
          </a:p>
        </p:txBody>
      </p:sp>
    </p:spTree>
    <p:extLst>
      <p:ext uri="{BB962C8B-B14F-4D97-AF65-F5344CB8AC3E}">
        <p14:creationId xmlns:p14="http://schemas.microsoft.com/office/powerpoint/2010/main" val="891560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41313" y="195263"/>
            <a:ext cx="7607300" cy="863600"/>
          </a:xfrm>
        </p:spPr>
        <p:txBody>
          <a:bodyPr/>
          <a:lstStyle/>
          <a:p>
            <a:r>
              <a:rPr lang="de-DE" dirty="0"/>
              <a:t>Ein kleiner Denkanstoß…</a:t>
            </a:r>
          </a:p>
        </p:txBody>
      </p:sp>
      <p:sp>
        <p:nvSpPr>
          <p:cNvPr id="3" name="Inhaltsplatzhalter 2"/>
          <p:cNvSpPr>
            <a:spLocks noGrp="1"/>
          </p:cNvSpPr>
          <p:nvPr>
            <p:ph idx="1"/>
          </p:nvPr>
        </p:nvSpPr>
        <p:spPr>
          <a:xfrm>
            <a:off x="341313" y="2072110"/>
            <a:ext cx="8443788" cy="3213187"/>
          </a:xfrm>
        </p:spPr>
        <p:txBody>
          <a:bodyPr/>
          <a:lstStyle/>
          <a:p>
            <a:pPr marL="0" indent="0"/>
            <a:r>
              <a:rPr lang="de-DE" dirty="0">
                <a:solidFill>
                  <a:srgbClr val="0076B7"/>
                </a:solidFill>
              </a:rPr>
              <a:t>Kennen Sie den? </a:t>
            </a:r>
          </a:p>
          <a:p>
            <a:pPr marL="0" indent="0"/>
            <a:r>
              <a:rPr lang="de-DE" dirty="0"/>
              <a:t>Sagt der Richter zum Angeklagten entnervt: „Jetzt antworten Sie bitte einfach mit ja oder nein auf diese einfache geschlossene Frage! Ich kann Ihr </a:t>
            </a:r>
            <a:r>
              <a:rPr lang="de-DE" dirty="0" err="1"/>
              <a:t>Geeier</a:t>
            </a:r>
            <a:r>
              <a:rPr lang="de-DE" dirty="0"/>
              <a:t> nicht mehr ertragen!“</a:t>
            </a:r>
          </a:p>
          <a:p>
            <a:pPr marL="0" indent="0"/>
            <a:r>
              <a:rPr lang="de-DE" i="1" dirty="0"/>
              <a:t>Der Angeklagte: </a:t>
            </a:r>
            <a:r>
              <a:rPr lang="de-DE" dirty="0"/>
              <a:t>„Das ist nicht so einfach, wie Sie denken. Sie fragen immer so komische Sachen. Darf ich Ihnen eine Frage stellen um Ihnen zu zeigen, was ich meine?“ </a:t>
            </a:r>
          </a:p>
          <a:p>
            <a:pPr marL="0" indent="0"/>
            <a:r>
              <a:rPr lang="de-DE" i="1" dirty="0"/>
              <a:t>Der Richter: </a:t>
            </a:r>
            <a:r>
              <a:rPr lang="de-DE" dirty="0"/>
              <a:t>„Meinetwegen. Ich zeige Ihnen gerne, wie präzises Antworten geht, wenn Ihnen das hilft…“</a:t>
            </a:r>
          </a:p>
          <a:p>
            <a:pPr marL="0" indent="0"/>
            <a:r>
              <a:rPr lang="de-DE" i="1" dirty="0"/>
              <a:t>Der Angeklagte: </a:t>
            </a:r>
            <a:r>
              <a:rPr lang="de-DE" dirty="0"/>
              <a:t>„Haben Sie, Herr Richter, endlich aufgehört, Ihre Frau zu schlagen?“</a:t>
            </a:r>
          </a:p>
        </p:txBody>
      </p:sp>
      <p:sp>
        <p:nvSpPr>
          <p:cNvPr id="4" name="Textfeld 3"/>
          <p:cNvSpPr txBox="1"/>
          <p:nvPr/>
        </p:nvSpPr>
        <p:spPr>
          <a:xfrm>
            <a:off x="5290557" y="5733256"/>
            <a:ext cx="914400" cy="914400"/>
          </a:xfrm>
          <a:prstGeom prst="rect">
            <a:avLst/>
          </a:prstGeom>
          <a:noFill/>
        </p:spPr>
        <p:txBody>
          <a:bodyPr wrap="none" lIns="0" rtlCol="0">
            <a:noAutofit/>
          </a:bodyPr>
          <a:lstStyle/>
          <a:p>
            <a:pPr algn="l">
              <a:lnSpc>
                <a:spcPct val="114000"/>
              </a:lnSpc>
              <a:spcBef>
                <a:spcPts val="488"/>
              </a:spcBef>
            </a:pPr>
            <a:r>
              <a:rPr lang="de-DE" sz="1600" dirty="0">
                <a:solidFill>
                  <a:srgbClr val="C00000"/>
                </a:solidFill>
                <a:latin typeface="Lucida Sans Unicode" panose="020B0602030504020204" pitchFamily="34" charset="0"/>
                <a:cs typeface="Lucida Sans Unicode" panose="020B0602030504020204" pitchFamily="34" charset="0"/>
              </a:rPr>
              <a:t>Auf FALSCHE FRAGEN, gibt</a:t>
            </a:r>
            <a:br>
              <a:rPr lang="de-DE" sz="1600" dirty="0">
                <a:solidFill>
                  <a:srgbClr val="C00000"/>
                </a:solidFill>
                <a:latin typeface="Lucida Sans Unicode" panose="020B0602030504020204" pitchFamily="34" charset="0"/>
                <a:cs typeface="Lucida Sans Unicode" panose="020B0602030504020204" pitchFamily="34" charset="0"/>
              </a:rPr>
            </a:br>
            <a:r>
              <a:rPr lang="de-DE" sz="1600" dirty="0">
                <a:solidFill>
                  <a:srgbClr val="C00000"/>
                </a:solidFill>
                <a:latin typeface="Lucida Sans Unicode" panose="020B0602030504020204" pitchFamily="34" charset="0"/>
                <a:cs typeface="Lucida Sans Unicode" panose="020B0602030504020204" pitchFamily="34" charset="0"/>
              </a:rPr>
              <a:t>es keine richtige Antworten!</a:t>
            </a:r>
          </a:p>
        </p:txBody>
      </p:sp>
    </p:spTree>
    <p:extLst>
      <p:ext uri="{BB962C8B-B14F-4D97-AF65-F5344CB8AC3E}">
        <p14:creationId xmlns:p14="http://schemas.microsoft.com/office/powerpoint/2010/main" val="33018009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Wertschätzung Anerkennung"/>
          <p:cNvPicPr>
            <a:picLocks noChangeAspect="1" noChangeArrowheads="1"/>
          </p:cNvPicPr>
          <p:nvPr/>
        </p:nvPicPr>
        <p:blipFill rotWithShape="1">
          <a:blip r:embed="rId2">
            <a:extLst>
              <a:ext uri="{28A0092B-C50C-407E-A947-70E740481C1C}">
                <a14:useLocalDpi xmlns:a14="http://schemas.microsoft.com/office/drawing/2010/main" val="0"/>
              </a:ext>
            </a:extLst>
          </a:blip>
          <a:srcRect t="33002"/>
          <a:stretch/>
        </p:blipFill>
        <p:spPr bwMode="auto">
          <a:xfrm>
            <a:off x="0" y="2796363"/>
            <a:ext cx="9144000" cy="4089021"/>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a:xfrm>
            <a:off x="341313" y="693192"/>
            <a:ext cx="7607300" cy="863600"/>
          </a:xfrm>
        </p:spPr>
        <p:txBody>
          <a:bodyPr/>
          <a:lstStyle/>
          <a:p>
            <a:r>
              <a:rPr lang="de-DE" dirty="0"/>
              <a:t>Woher kommt Sicherheit von innen?</a:t>
            </a:r>
            <a:br>
              <a:rPr lang="de-DE" dirty="0"/>
            </a:br>
            <a:r>
              <a:rPr lang="de-DE" dirty="0"/>
              <a:t>Was ist ein rechtfertigungsfreier Raum?</a:t>
            </a:r>
            <a:br>
              <a:rPr lang="de-DE" dirty="0"/>
            </a:br>
            <a:r>
              <a:rPr lang="de-DE" dirty="0"/>
              <a:t>Was bedeutet Augenhöhe?</a:t>
            </a:r>
          </a:p>
        </p:txBody>
      </p:sp>
    </p:spTree>
    <p:extLst>
      <p:ext uri="{BB962C8B-B14F-4D97-AF65-F5344CB8AC3E}">
        <p14:creationId xmlns:p14="http://schemas.microsoft.com/office/powerpoint/2010/main" val="14891506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https://www.emil-reimann.de/files/marzipan-nuss-tort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5267"/>
          <a:stretch/>
        </p:blipFill>
        <p:spPr bwMode="auto">
          <a:xfrm>
            <a:off x="2648334" y="764704"/>
            <a:ext cx="7972338" cy="6755139"/>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de-DE" dirty="0"/>
              <a:t>Verantwortungs-Erhaltungssatz</a:t>
            </a:r>
          </a:p>
        </p:txBody>
      </p:sp>
      <p:sp>
        <p:nvSpPr>
          <p:cNvPr id="3" name="Textfeld 2"/>
          <p:cNvSpPr txBox="1"/>
          <p:nvPr/>
        </p:nvSpPr>
        <p:spPr>
          <a:xfrm>
            <a:off x="485329" y="5229200"/>
            <a:ext cx="2574503" cy="1800200"/>
          </a:xfrm>
          <a:prstGeom prst="rect">
            <a:avLst/>
          </a:prstGeom>
          <a:noFill/>
        </p:spPr>
        <p:txBody>
          <a:bodyPr wrap="none" lIns="0" rtlCol="0">
            <a:noAutofit/>
          </a:bodyPr>
          <a:lstStyle/>
          <a:p>
            <a:pPr algn="l">
              <a:lnSpc>
                <a:spcPct val="114000"/>
              </a:lnSpc>
              <a:spcBef>
                <a:spcPts val="488"/>
              </a:spcBef>
            </a:pPr>
            <a:r>
              <a:rPr lang="de-DE" sz="1600" dirty="0">
                <a:solidFill>
                  <a:srgbClr val="5D5F53"/>
                </a:solidFill>
                <a:latin typeface="Lucida Sans Unicode" panose="020B0602030504020204" pitchFamily="34" charset="0"/>
                <a:cs typeface="Lucida Sans Unicode" panose="020B0602030504020204" pitchFamily="34" charset="0"/>
              </a:rPr>
              <a:t>Nimmt jemand den</a:t>
            </a:r>
            <a:br>
              <a:rPr lang="de-DE" sz="1600" dirty="0">
                <a:solidFill>
                  <a:srgbClr val="5D5F53"/>
                </a:solidFill>
                <a:latin typeface="Lucida Sans Unicode" panose="020B0602030504020204" pitchFamily="34" charset="0"/>
                <a:cs typeface="Lucida Sans Unicode" panose="020B0602030504020204" pitchFamily="34" charset="0"/>
              </a:rPr>
            </a:br>
            <a:r>
              <a:rPr lang="de-DE" sz="1600" dirty="0">
                <a:solidFill>
                  <a:srgbClr val="5D5F53"/>
                </a:solidFill>
                <a:latin typeface="Lucida Sans Unicode" panose="020B0602030504020204" pitchFamily="34" charset="0"/>
                <a:cs typeface="Lucida Sans Unicode" panose="020B0602030504020204" pitchFamily="34" charset="0"/>
              </a:rPr>
              <a:t>Kuchen mit aus dem</a:t>
            </a:r>
            <a:br>
              <a:rPr lang="de-DE" sz="1600" dirty="0">
                <a:solidFill>
                  <a:srgbClr val="5D5F53"/>
                </a:solidFill>
                <a:latin typeface="Lucida Sans Unicode" panose="020B0602030504020204" pitchFamily="34" charset="0"/>
                <a:cs typeface="Lucida Sans Unicode" panose="020B0602030504020204" pitchFamily="34" charset="0"/>
              </a:rPr>
            </a:br>
            <a:r>
              <a:rPr lang="de-DE" sz="1600" dirty="0">
                <a:solidFill>
                  <a:srgbClr val="5D5F53"/>
                </a:solidFill>
                <a:latin typeface="Lucida Sans Unicode" panose="020B0602030504020204" pitchFamily="34" charset="0"/>
                <a:cs typeface="Lucida Sans Unicode" panose="020B0602030504020204" pitchFamily="34" charset="0"/>
              </a:rPr>
              <a:t>Zimmer? Oder bleibt </a:t>
            </a:r>
            <a:br>
              <a:rPr lang="de-DE" sz="1600" dirty="0">
                <a:solidFill>
                  <a:srgbClr val="5D5F53"/>
                </a:solidFill>
                <a:latin typeface="Lucida Sans Unicode" panose="020B0602030504020204" pitchFamily="34" charset="0"/>
                <a:cs typeface="Lucida Sans Unicode" panose="020B0602030504020204" pitchFamily="34" charset="0"/>
              </a:rPr>
            </a:br>
            <a:r>
              <a:rPr lang="de-DE" sz="1600" dirty="0">
                <a:solidFill>
                  <a:srgbClr val="5D5F53"/>
                </a:solidFill>
                <a:latin typeface="Lucida Sans Unicode" panose="020B0602030504020204" pitchFamily="34" charset="0"/>
                <a:cs typeface="Lucida Sans Unicode" panose="020B0602030504020204" pitchFamily="34" charset="0"/>
              </a:rPr>
              <a:t>der Kuchen im Team?</a:t>
            </a:r>
          </a:p>
        </p:txBody>
      </p:sp>
    </p:spTree>
    <p:extLst>
      <p:ext uri="{BB962C8B-B14F-4D97-AF65-F5344CB8AC3E}">
        <p14:creationId xmlns:p14="http://schemas.microsoft.com/office/powerpoint/2010/main" val="42687937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Bildergebnis für achtung elektrozau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9017183">
            <a:off x="5293186" y="225720"/>
            <a:ext cx="1021965" cy="617267"/>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de-DE" dirty="0"/>
              <a:t>Die unsichtbaren, zufälligen, </a:t>
            </a:r>
            <a:br>
              <a:rPr lang="de-DE" dirty="0"/>
            </a:br>
            <a:r>
              <a:rPr lang="de-DE" dirty="0"/>
              <a:t>beweglichen Elektrozäune</a:t>
            </a:r>
          </a:p>
        </p:txBody>
      </p:sp>
      <p:sp>
        <p:nvSpPr>
          <p:cNvPr id="3" name="Inhaltsplatzhalter 2"/>
          <p:cNvSpPr>
            <a:spLocks noGrp="1"/>
          </p:cNvSpPr>
          <p:nvPr>
            <p:ph idx="1"/>
          </p:nvPr>
        </p:nvSpPr>
        <p:spPr/>
        <p:txBody>
          <a:bodyPr/>
          <a:lstStyle/>
          <a:p>
            <a:endParaRPr lang="de-DE"/>
          </a:p>
        </p:txBody>
      </p:sp>
      <p:pic>
        <p:nvPicPr>
          <p:cNvPr id="10242" name="Picture 2" descr="C:\Users\VundS02\Dropbox (VundS)\VundS\B_Org Shop\B_02_Veranstaltungen extern\B_0213_Veranstaltung Denkwerkstatt für Neuen Maschinenbau\Denkwerkstatt 22.02.2017 Stuttgart\Bilder\Neue Datei 63_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6322" y="1156104"/>
            <a:ext cx="3884669" cy="543853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blackWhite">
          <a:xfrm>
            <a:off x="4577040" y="1418553"/>
            <a:ext cx="4103691" cy="5250807"/>
          </a:xfrm>
          <a:prstGeom prst="rect">
            <a:avLst/>
          </a:prstGeom>
          <a:ln w="6350">
            <a:solidFill>
              <a:srgbClr val="A5A6A1"/>
            </a:solidFill>
          </a:ln>
        </p:spPr>
        <p:style>
          <a:lnRef idx="1">
            <a:schemeClr val="accent1"/>
          </a:lnRef>
          <a:fillRef idx="0">
            <a:schemeClr val="accent1"/>
          </a:fillRef>
          <a:effectRef idx="0">
            <a:schemeClr val="accent1"/>
          </a:effectRef>
          <a:fontRef idx="minor">
            <a:schemeClr val="tx1"/>
          </a:fontRef>
        </p:style>
        <p:txBody>
          <a:bodyPr/>
          <a:lstStyle/>
          <a:p>
            <a:pPr marL="3175" indent="-3175" algn="l"/>
            <a:endParaRPr lang="de-DE" dirty="0">
              <a:solidFill>
                <a:srgbClr val="FFFFFF"/>
              </a:solidFill>
            </a:endParaRPr>
          </a:p>
        </p:txBody>
      </p:sp>
      <p:sp>
        <p:nvSpPr>
          <p:cNvPr id="6" name="Rectangle 4"/>
          <p:cNvSpPr>
            <a:spLocks noChangeArrowheads="1"/>
          </p:cNvSpPr>
          <p:nvPr/>
        </p:nvSpPr>
        <p:spPr bwMode="blackWhite">
          <a:xfrm>
            <a:off x="4577040" y="1028029"/>
            <a:ext cx="4103691" cy="405590"/>
          </a:xfrm>
          <a:prstGeom prst="rect">
            <a:avLst/>
          </a:prstGeom>
          <a:ln w="6350">
            <a:solidFill>
              <a:srgbClr val="A5A6A1"/>
            </a:solidFill>
          </a:ln>
        </p:spPr>
        <p:style>
          <a:lnRef idx="1">
            <a:schemeClr val="accent1"/>
          </a:lnRef>
          <a:fillRef idx="0">
            <a:schemeClr val="accent1"/>
          </a:fillRef>
          <a:effectRef idx="0">
            <a:schemeClr val="accent1"/>
          </a:effectRef>
          <a:fontRef idx="minor">
            <a:schemeClr val="tx1"/>
          </a:fontRef>
        </p:style>
        <p:txBody>
          <a:bodyPr/>
          <a:lstStyle/>
          <a:p>
            <a:pPr marL="3175" indent="-3175"/>
            <a:r>
              <a:rPr lang="de-DE" sz="1800" dirty="0">
                <a:solidFill>
                  <a:srgbClr val="0076B7"/>
                </a:solidFill>
                <a:cs typeface="Lucida Sans Unicode" panose="020B0602030504020204" pitchFamily="34" charset="0"/>
              </a:rPr>
              <a:t>Anmerkungen/Ergänzungen</a:t>
            </a:r>
          </a:p>
        </p:txBody>
      </p:sp>
      <p:sp>
        <p:nvSpPr>
          <p:cNvPr id="7" name="Textfeld 6"/>
          <p:cNvSpPr txBox="1"/>
          <p:nvPr/>
        </p:nvSpPr>
        <p:spPr>
          <a:xfrm>
            <a:off x="4649048" y="1418553"/>
            <a:ext cx="3960441" cy="4733553"/>
          </a:xfrm>
          <a:prstGeom prst="rect">
            <a:avLst/>
          </a:prstGeom>
          <a:noFill/>
        </p:spPr>
        <p:txBody>
          <a:bodyPr wrap="square" lIns="0" rtlCol="0">
            <a:noAutofit/>
          </a:bodyPr>
          <a:lstStyle/>
          <a:p>
            <a:pPr algn="l">
              <a:lnSpc>
                <a:spcPct val="114000"/>
              </a:lnSpc>
              <a:spcBef>
                <a:spcPts val="488"/>
              </a:spcBef>
            </a:pPr>
            <a:r>
              <a:rPr lang="de-DE" sz="1200" dirty="0">
                <a:solidFill>
                  <a:srgbClr val="5C5F53"/>
                </a:solidFill>
                <a:latin typeface="Lucida Sans Unicode" panose="020B0602030504020204" pitchFamily="34" charset="0"/>
                <a:cs typeface="Lucida Sans Unicode" panose="020B0602030504020204" pitchFamily="34" charset="0"/>
              </a:rPr>
              <a:t>Mitarbeiter und Führungskräfte haben häufig andere Erwartungen bezüglich der Autonomiegrenzen.</a:t>
            </a:r>
          </a:p>
          <a:p>
            <a:pPr algn="l">
              <a:lnSpc>
                <a:spcPct val="114000"/>
              </a:lnSpc>
              <a:spcBef>
                <a:spcPts val="488"/>
              </a:spcBef>
            </a:pPr>
            <a:r>
              <a:rPr lang="de-DE" sz="1200" dirty="0">
                <a:solidFill>
                  <a:srgbClr val="5C5F53"/>
                </a:solidFill>
                <a:latin typeface="Lucida Sans Unicode" panose="020B0602030504020204" pitchFamily="34" charset="0"/>
                <a:cs typeface="Lucida Sans Unicode" panose="020B0602030504020204" pitchFamily="34" charset="0"/>
              </a:rPr>
              <a:t>Darüber hinaus scheint es aus der Sicht der Mitarbeiter fast zufällig, welche Entscheidungen erwünscht und welche unerwünscht sind. </a:t>
            </a:r>
          </a:p>
          <a:p>
            <a:pPr algn="l">
              <a:lnSpc>
                <a:spcPct val="114000"/>
              </a:lnSpc>
              <a:spcBef>
                <a:spcPts val="488"/>
              </a:spcBef>
            </a:pPr>
            <a:r>
              <a:rPr lang="de-DE" sz="1200" dirty="0">
                <a:solidFill>
                  <a:srgbClr val="5C5F53"/>
                </a:solidFill>
                <a:latin typeface="Lucida Sans Unicode" panose="020B0602030504020204" pitchFamily="34" charset="0"/>
                <a:cs typeface="Lucida Sans Unicode" panose="020B0602030504020204" pitchFamily="34" charset="0"/>
              </a:rPr>
              <a:t>Entscheidungsverweigerung oder Vorauseileder Gehorsam sind die Folgen.</a:t>
            </a:r>
          </a:p>
          <a:p>
            <a:pPr algn="l">
              <a:lnSpc>
                <a:spcPct val="114000"/>
              </a:lnSpc>
              <a:spcBef>
                <a:spcPts val="488"/>
              </a:spcBef>
            </a:pPr>
            <a:r>
              <a:rPr lang="de-DE" sz="1200" dirty="0">
                <a:solidFill>
                  <a:srgbClr val="5C5F53"/>
                </a:solidFill>
                <a:latin typeface="Lucida Sans Unicode" panose="020B0602030504020204" pitchFamily="34" charset="0"/>
                <a:cs typeface="Lucida Sans Unicode" panose="020B0602030504020204" pitchFamily="34" charset="0"/>
              </a:rPr>
              <a:t>Delegation Poker macht diese Erwartungen sicht- und verhandelbar.</a:t>
            </a:r>
          </a:p>
        </p:txBody>
      </p:sp>
      <p:pic>
        <p:nvPicPr>
          <p:cNvPr id="409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08939" y="3785328"/>
            <a:ext cx="4032449" cy="28597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2215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Architektur von Führung</a:t>
            </a:r>
            <a:br>
              <a:rPr lang="de-DE" dirty="0"/>
            </a:br>
            <a:endParaRPr lang="de-DE" dirty="0"/>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295"/>
          <a:stretch/>
        </p:blipFill>
        <p:spPr bwMode="auto">
          <a:xfrm>
            <a:off x="-44721" y="754894"/>
            <a:ext cx="9252520" cy="6126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feld 3"/>
          <p:cNvSpPr txBox="1"/>
          <p:nvPr/>
        </p:nvSpPr>
        <p:spPr>
          <a:xfrm>
            <a:off x="539552" y="2636912"/>
            <a:ext cx="914400" cy="914400"/>
          </a:xfrm>
          <a:prstGeom prst="rect">
            <a:avLst/>
          </a:prstGeom>
          <a:noFill/>
        </p:spPr>
        <p:txBody>
          <a:bodyPr wrap="none" lIns="0" rtlCol="0">
            <a:noAutofit/>
          </a:bodyPr>
          <a:lstStyle/>
          <a:p>
            <a:pPr algn="l">
              <a:lnSpc>
                <a:spcPct val="114000"/>
              </a:lnSpc>
              <a:spcBef>
                <a:spcPts val="488"/>
              </a:spcBef>
            </a:pPr>
            <a:r>
              <a:rPr lang="de-DE" dirty="0">
                <a:solidFill>
                  <a:srgbClr val="5D5F53"/>
                </a:solidFill>
                <a:latin typeface="Lucida Sans Unicode" panose="020B0602030504020204" pitchFamily="34" charset="0"/>
                <a:cs typeface="Lucida Sans Unicode" panose="020B0602030504020204" pitchFamily="34" charset="0"/>
              </a:rPr>
              <a:t>Trennung von Führungs-Aufgaben</a:t>
            </a:r>
            <a:endParaRPr lang="de-DE" sz="1600" dirty="0">
              <a:solidFill>
                <a:srgbClr val="5D5F53"/>
              </a:solidFill>
              <a:latin typeface="Lucida Sans Unicode" panose="020B0602030504020204" pitchFamily="34" charset="0"/>
              <a:cs typeface="Lucida Sans Unicode" panose="020B0602030504020204" pitchFamily="34" charset="0"/>
            </a:endParaRPr>
          </a:p>
        </p:txBody>
      </p:sp>
      <p:sp>
        <p:nvSpPr>
          <p:cNvPr id="6" name="Textfeld 5"/>
          <p:cNvSpPr txBox="1"/>
          <p:nvPr/>
        </p:nvSpPr>
        <p:spPr>
          <a:xfrm>
            <a:off x="4305672" y="5538936"/>
            <a:ext cx="914400" cy="914400"/>
          </a:xfrm>
          <a:prstGeom prst="rect">
            <a:avLst/>
          </a:prstGeom>
          <a:noFill/>
        </p:spPr>
        <p:txBody>
          <a:bodyPr wrap="none" lIns="0" rtlCol="0">
            <a:noAutofit/>
          </a:bodyPr>
          <a:lstStyle/>
          <a:p>
            <a:pPr algn="l">
              <a:lnSpc>
                <a:spcPct val="114000"/>
              </a:lnSpc>
              <a:spcBef>
                <a:spcPts val="488"/>
              </a:spcBef>
            </a:pPr>
            <a:r>
              <a:rPr lang="de-DE" dirty="0">
                <a:solidFill>
                  <a:srgbClr val="5D5F53"/>
                </a:solidFill>
                <a:latin typeface="Lucida Sans Unicode" panose="020B0602030504020204" pitchFamily="34" charset="0"/>
                <a:cs typeface="Lucida Sans Unicode" panose="020B0602030504020204" pitchFamily="34" charset="0"/>
              </a:rPr>
              <a:t>Föderatives Management</a:t>
            </a:r>
            <a:endParaRPr lang="de-DE" sz="1600" dirty="0">
              <a:solidFill>
                <a:srgbClr val="5D5F53"/>
              </a:solidFill>
              <a:latin typeface="Lucida Sans Unicode" panose="020B0602030504020204" pitchFamily="34" charset="0"/>
              <a:cs typeface="Lucida Sans Unicode" panose="020B0602030504020204" pitchFamily="34" charset="0"/>
            </a:endParaRPr>
          </a:p>
        </p:txBody>
      </p:sp>
      <p:sp>
        <p:nvSpPr>
          <p:cNvPr id="7" name="Textfeld 6"/>
          <p:cNvSpPr txBox="1"/>
          <p:nvPr/>
        </p:nvSpPr>
        <p:spPr>
          <a:xfrm rot="16200000">
            <a:off x="5385792" y="2780928"/>
            <a:ext cx="914400" cy="914400"/>
          </a:xfrm>
          <a:prstGeom prst="rect">
            <a:avLst/>
          </a:prstGeom>
          <a:noFill/>
        </p:spPr>
        <p:txBody>
          <a:bodyPr wrap="none" lIns="0" rtlCol="0">
            <a:noAutofit/>
          </a:bodyPr>
          <a:lstStyle/>
          <a:p>
            <a:pPr algn="l">
              <a:lnSpc>
                <a:spcPct val="114000"/>
              </a:lnSpc>
              <a:spcBef>
                <a:spcPts val="488"/>
              </a:spcBef>
            </a:pPr>
            <a:r>
              <a:rPr lang="de-DE" dirty="0">
                <a:solidFill>
                  <a:srgbClr val="5D5F53"/>
                </a:solidFill>
                <a:latin typeface="Lucida Sans Unicode" panose="020B0602030504020204" pitchFamily="34" charset="0"/>
                <a:cs typeface="Lucida Sans Unicode" panose="020B0602030504020204" pitchFamily="34" charset="0"/>
              </a:rPr>
              <a:t>Entscheidungen</a:t>
            </a:r>
            <a:endParaRPr lang="de-DE" sz="1600" dirty="0">
              <a:solidFill>
                <a:srgbClr val="5D5F53"/>
              </a:solidFill>
              <a:latin typeface="Lucida Sans Unicode" panose="020B0602030504020204" pitchFamily="34" charset="0"/>
              <a:cs typeface="Lucida Sans Unicode" panose="020B0602030504020204" pitchFamily="34" charset="0"/>
            </a:endParaRPr>
          </a:p>
        </p:txBody>
      </p:sp>
      <p:sp>
        <p:nvSpPr>
          <p:cNvPr id="8" name="Textfeld 7"/>
          <p:cNvSpPr txBox="1"/>
          <p:nvPr/>
        </p:nvSpPr>
        <p:spPr>
          <a:xfrm rot="16200000">
            <a:off x="6929276" y="2257884"/>
            <a:ext cx="2003895" cy="914400"/>
          </a:xfrm>
          <a:prstGeom prst="rect">
            <a:avLst/>
          </a:prstGeom>
          <a:noFill/>
        </p:spPr>
        <p:txBody>
          <a:bodyPr wrap="none" lIns="0" rtlCol="0">
            <a:noAutofit/>
          </a:bodyPr>
          <a:lstStyle/>
          <a:p>
            <a:pPr algn="l">
              <a:lnSpc>
                <a:spcPct val="114000"/>
              </a:lnSpc>
              <a:spcBef>
                <a:spcPts val="488"/>
              </a:spcBef>
            </a:pPr>
            <a:r>
              <a:rPr lang="de-DE" dirty="0">
                <a:solidFill>
                  <a:schemeClr val="bg1"/>
                </a:solidFill>
                <a:latin typeface="Lucida Sans Unicode" panose="020B0602030504020204" pitchFamily="34" charset="0"/>
                <a:cs typeface="Lucida Sans Unicode" panose="020B0602030504020204" pitchFamily="34" charset="0"/>
              </a:rPr>
              <a:t>Schaffung von</a:t>
            </a:r>
            <a:br>
              <a:rPr lang="de-DE" dirty="0">
                <a:solidFill>
                  <a:schemeClr val="bg1"/>
                </a:solidFill>
                <a:latin typeface="Lucida Sans Unicode" panose="020B0602030504020204" pitchFamily="34" charset="0"/>
                <a:cs typeface="Lucida Sans Unicode" panose="020B0602030504020204" pitchFamily="34" charset="0"/>
              </a:rPr>
            </a:br>
            <a:r>
              <a:rPr lang="de-DE" dirty="0">
                <a:solidFill>
                  <a:schemeClr val="bg1"/>
                </a:solidFill>
                <a:latin typeface="Lucida Sans Unicode" panose="020B0602030504020204" pitchFamily="34" charset="0"/>
                <a:cs typeface="Lucida Sans Unicode" panose="020B0602030504020204" pitchFamily="34" charset="0"/>
              </a:rPr>
              <a:t>Freiheits-Zwang</a:t>
            </a:r>
            <a:endParaRPr lang="de-DE" sz="1600" dirty="0">
              <a:solidFill>
                <a:schemeClr val="bg1"/>
              </a:solidFill>
              <a:latin typeface="Lucida Sans Unicode" panose="020B0602030504020204" pitchFamily="34" charset="0"/>
              <a:cs typeface="Lucida Sans Unicode" panose="020B0602030504020204" pitchFamily="34" charset="0"/>
            </a:endParaRPr>
          </a:p>
        </p:txBody>
      </p:sp>
    </p:spTree>
    <p:extLst>
      <p:ext uri="{BB962C8B-B14F-4D97-AF65-F5344CB8AC3E}">
        <p14:creationId xmlns:p14="http://schemas.microsoft.com/office/powerpoint/2010/main" val="28929191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295"/>
          <a:stretch/>
        </p:blipFill>
        <p:spPr bwMode="auto">
          <a:xfrm>
            <a:off x="-44721" y="754894"/>
            <a:ext cx="9252520" cy="6126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Inhaltsplatzhalter 2"/>
          <p:cNvSpPr>
            <a:spLocks noGrp="1"/>
          </p:cNvSpPr>
          <p:nvPr>
            <p:ph idx="1"/>
          </p:nvPr>
        </p:nvSpPr>
        <p:spPr>
          <a:xfrm>
            <a:off x="3185070" y="4439780"/>
            <a:ext cx="7867650" cy="2517612"/>
          </a:xfrm>
        </p:spPr>
        <p:txBody>
          <a:bodyPr/>
          <a:lstStyle/>
          <a:p>
            <a:r>
              <a:rPr lang="de-DE" dirty="0"/>
              <a:t>Machtrituale bewusst abschaffen. </a:t>
            </a:r>
          </a:p>
          <a:p>
            <a:r>
              <a:rPr lang="de-DE" dirty="0"/>
              <a:t>Explizite Freiheitszwänge schaffen.</a:t>
            </a:r>
          </a:p>
          <a:p>
            <a:r>
              <a:rPr lang="de-DE" dirty="0"/>
              <a:t>Führungsexperimente</a:t>
            </a:r>
          </a:p>
          <a:p>
            <a:r>
              <a:rPr lang="de-DE" dirty="0"/>
              <a:t>Freiwilligkeit in Projekten</a:t>
            </a:r>
          </a:p>
          <a:p>
            <a:r>
              <a:rPr lang="de-DE" dirty="0"/>
              <a:t>Freiwilligkeit in Sitzungen</a:t>
            </a:r>
          </a:p>
          <a:p>
            <a:r>
              <a:rPr lang="de-DE" dirty="0"/>
              <a:t>Freiwilligkeit in Weiterbildung</a:t>
            </a:r>
          </a:p>
          <a:p>
            <a:r>
              <a:rPr lang="de-DE" dirty="0"/>
              <a:t>Führungskreise ohne Macht (Veto-Rechte) </a:t>
            </a:r>
          </a:p>
        </p:txBody>
      </p:sp>
      <p:sp>
        <p:nvSpPr>
          <p:cNvPr id="5" name="Rechteck 4"/>
          <p:cNvSpPr/>
          <p:nvPr/>
        </p:nvSpPr>
        <p:spPr>
          <a:xfrm>
            <a:off x="251520" y="3068960"/>
            <a:ext cx="4572000" cy="1089529"/>
          </a:xfrm>
          <a:prstGeom prst="rect">
            <a:avLst/>
          </a:prstGeom>
        </p:spPr>
        <p:txBody>
          <a:bodyPr>
            <a:spAutoFit/>
          </a:bodyPr>
          <a:lstStyle/>
          <a:p>
            <a:pPr algn="l"/>
            <a:r>
              <a:rPr lang="de-DE" dirty="0"/>
              <a:t>Freiwillige Könner-Beziehungen:</a:t>
            </a:r>
          </a:p>
          <a:p>
            <a:pPr algn="l"/>
            <a:r>
              <a:rPr lang="de-DE" dirty="0"/>
              <a:t>Meister-Loge</a:t>
            </a:r>
          </a:p>
          <a:p>
            <a:pPr algn="l"/>
            <a:r>
              <a:rPr lang="de-DE" dirty="0"/>
              <a:t>Meister – Könner – Schüler</a:t>
            </a:r>
          </a:p>
        </p:txBody>
      </p:sp>
    </p:spTree>
    <p:extLst>
      <p:ext uri="{BB962C8B-B14F-4D97-AF65-F5344CB8AC3E}">
        <p14:creationId xmlns:p14="http://schemas.microsoft.com/office/powerpoint/2010/main" val="38279576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Wie verändert man mit Experimenten Kultur?</a:t>
            </a:r>
          </a:p>
        </p:txBody>
      </p:sp>
      <p:sp>
        <p:nvSpPr>
          <p:cNvPr id="3" name="Inhaltsplatzhalter 2"/>
          <p:cNvSpPr>
            <a:spLocks noGrp="1"/>
          </p:cNvSpPr>
          <p:nvPr>
            <p:ph idx="1"/>
          </p:nvPr>
        </p:nvSpPr>
        <p:spPr/>
        <p:txBody>
          <a:bodyPr/>
          <a:lstStyle/>
          <a:p>
            <a:endParaRPr lang="de-DE"/>
          </a:p>
        </p:txBody>
      </p:sp>
      <p:pic>
        <p:nvPicPr>
          <p:cNvPr id="11266" name="Picture 2" descr="C:\Users\VundS02\Dropbox (VundS)\VundS\B_Org Shop\B_02_Veranstaltungen extern\B_0213_Veranstaltung Denkwerkstatt für Neuen Maschinenbau\Denkwerkstatt 22.02.2017 Stuttgart\Bilder\Neue Datei 63_1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1313" y="1448441"/>
            <a:ext cx="3942655" cy="541279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blackWhite">
          <a:xfrm>
            <a:off x="4577040" y="1515268"/>
            <a:ext cx="4103691" cy="5109502"/>
          </a:xfrm>
          <a:prstGeom prst="rect">
            <a:avLst/>
          </a:prstGeom>
          <a:ln w="6350">
            <a:solidFill>
              <a:srgbClr val="A5A6A1"/>
            </a:solidFill>
          </a:ln>
        </p:spPr>
        <p:style>
          <a:lnRef idx="1">
            <a:schemeClr val="accent1"/>
          </a:lnRef>
          <a:fillRef idx="0">
            <a:schemeClr val="accent1"/>
          </a:fillRef>
          <a:effectRef idx="0">
            <a:schemeClr val="accent1"/>
          </a:effectRef>
          <a:fontRef idx="minor">
            <a:schemeClr val="tx1"/>
          </a:fontRef>
        </p:style>
        <p:txBody>
          <a:bodyPr/>
          <a:lstStyle/>
          <a:p>
            <a:pPr marL="3175" indent="-3175" algn="l"/>
            <a:endParaRPr lang="de-DE" dirty="0">
              <a:solidFill>
                <a:srgbClr val="FFFFFF"/>
              </a:solidFill>
            </a:endParaRPr>
          </a:p>
        </p:txBody>
      </p:sp>
      <p:sp>
        <p:nvSpPr>
          <p:cNvPr id="6" name="Rectangle 4"/>
          <p:cNvSpPr>
            <a:spLocks noChangeArrowheads="1"/>
          </p:cNvSpPr>
          <p:nvPr/>
        </p:nvSpPr>
        <p:spPr bwMode="blackWhite">
          <a:xfrm>
            <a:off x="4577040" y="1124744"/>
            <a:ext cx="4103691" cy="405590"/>
          </a:xfrm>
          <a:prstGeom prst="rect">
            <a:avLst/>
          </a:prstGeom>
          <a:ln w="6350">
            <a:solidFill>
              <a:srgbClr val="A5A6A1"/>
            </a:solidFill>
          </a:ln>
        </p:spPr>
        <p:style>
          <a:lnRef idx="1">
            <a:schemeClr val="accent1"/>
          </a:lnRef>
          <a:fillRef idx="0">
            <a:schemeClr val="accent1"/>
          </a:fillRef>
          <a:effectRef idx="0">
            <a:schemeClr val="accent1"/>
          </a:effectRef>
          <a:fontRef idx="minor">
            <a:schemeClr val="tx1"/>
          </a:fontRef>
        </p:style>
        <p:txBody>
          <a:bodyPr/>
          <a:lstStyle/>
          <a:p>
            <a:pPr marL="3175" indent="-3175"/>
            <a:r>
              <a:rPr lang="de-DE" sz="1800" dirty="0">
                <a:solidFill>
                  <a:srgbClr val="0076B7"/>
                </a:solidFill>
                <a:cs typeface="Lucida Sans Unicode" panose="020B0602030504020204" pitchFamily="34" charset="0"/>
              </a:rPr>
              <a:t>Anmerkungen/Ergänzungen</a:t>
            </a:r>
          </a:p>
        </p:txBody>
      </p:sp>
      <p:sp>
        <p:nvSpPr>
          <p:cNvPr id="7" name="Textfeld 6"/>
          <p:cNvSpPr txBox="1"/>
          <p:nvPr/>
        </p:nvSpPr>
        <p:spPr>
          <a:xfrm>
            <a:off x="4649048" y="1515268"/>
            <a:ext cx="3960441" cy="4733553"/>
          </a:xfrm>
          <a:prstGeom prst="rect">
            <a:avLst/>
          </a:prstGeom>
          <a:noFill/>
        </p:spPr>
        <p:txBody>
          <a:bodyPr wrap="square" lIns="0" rtlCol="0">
            <a:noAutofit/>
          </a:bodyPr>
          <a:lstStyle/>
          <a:p>
            <a:pPr marL="228600" indent="-228600" algn="l">
              <a:lnSpc>
                <a:spcPct val="114000"/>
              </a:lnSpc>
              <a:spcBef>
                <a:spcPts val="488"/>
              </a:spcBef>
              <a:buAutoNum type="arabicParenR"/>
            </a:pPr>
            <a:r>
              <a:rPr lang="de-DE" sz="1200" dirty="0">
                <a:solidFill>
                  <a:srgbClr val="5C5F53"/>
                </a:solidFill>
                <a:latin typeface="Lucida Sans Unicode" panose="020B0602030504020204" pitchFamily="34" charset="0"/>
                <a:cs typeface="Lucida Sans Unicode" panose="020B0602030504020204" pitchFamily="34" charset="0"/>
              </a:rPr>
              <a:t>Es braucht ein bedeutendes, konkretes Problem</a:t>
            </a:r>
          </a:p>
          <a:p>
            <a:pPr marL="228600" indent="-228600" algn="l">
              <a:lnSpc>
                <a:spcPct val="114000"/>
              </a:lnSpc>
              <a:spcBef>
                <a:spcPts val="488"/>
              </a:spcBef>
              <a:buAutoNum type="arabicParenR"/>
            </a:pPr>
            <a:r>
              <a:rPr lang="de-DE" sz="1200" dirty="0">
                <a:solidFill>
                  <a:srgbClr val="5C5F53"/>
                </a:solidFill>
                <a:latin typeface="Lucida Sans Unicode" panose="020B0602030504020204" pitchFamily="34" charset="0"/>
                <a:cs typeface="Lucida Sans Unicode" panose="020B0602030504020204" pitchFamily="34" charset="0"/>
              </a:rPr>
              <a:t>Es braucht einen Mächtigen, der einen Schutzraum stiftet</a:t>
            </a:r>
          </a:p>
          <a:p>
            <a:pPr marL="228600" indent="-228600" algn="l">
              <a:lnSpc>
                <a:spcPct val="114000"/>
              </a:lnSpc>
              <a:spcBef>
                <a:spcPts val="488"/>
              </a:spcBef>
              <a:buAutoNum type="arabicParenR"/>
            </a:pPr>
            <a:r>
              <a:rPr lang="de-DE" sz="1200" dirty="0">
                <a:solidFill>
                  <a:srgbClr val="5C5F53"/>
                </a:solidFill>
                <a:latin typeface="Lucida Sans Unicode" panose="020B0602030504020204" pitchFamily="34" charset="0"/>
                <a:cs typeface="Lucida Sans Unicode" panose="020B0602030504020204" pitchFamily="34" charset="0"/>
              </a:rPr>
              <a:t>Problem ausstellen, um Freiwillige zu finden</a:t>
            </a:r>
          </a:p>
          <a:p>
            <a:pPr marL="228600" indent="-228600" algn="l">
              <a:lnSpc>
                <a:spcPct val="114000"/>
              </a:lnSpc>
              <a:spcBef>
                <a:spcPts val="488"/>
              </a:spcBef>
              <a:buAutoNum type="arabicParenR"/>
            </a:pPr>
            <a:r>
              <a:rPr lang="de-DE" sz="1200" dirty="0">
                <a:solidFill>
                  <a:srgbClr val="5C5F53"/>
                </a:solidFill>
                <a:latin typeface="Lucida Sans Unicode" panose="020B0602030504020204" pitchFamily="34" charset="0"/>
                <a:cs typeface="Lucida Sans Unicode" panose="020B0602030504020204" pitchFamily="34" charset="0"/>
              </a:rPr>
              <a:t>Jetzt gilt es, Könner oder Talente von Angebern zu unterscheiden.</a:t>
            </a:r>
          </a:p>
          <a:p>
            <a:pPr marL="228600" indent="-228600" algn="l">
              <a:lnSpc>
                <a:spcPct val="114000"/>
              </a:lnSpc>
              <a:spcBef>
                <a:spcPts val="488"/>
              </a:spcBef>
              <a:buAutoNum type="arabicParenR"/>
            </a:pPr>
            <a:r>
              <a:rPr lang="de-DE" sz="1200" dirty="0">
                <a:solidFill>
                  <a:srgbClr val="5C5F53"/>
                </a:solidFill>
                <a:latin typeface="Lucida Sans Unicode" panose="020B0602030504020204" pitchFamily="34" charset="0"/>
                <a:cs typeface="Lucida Sans Unicode" panose="020B0602030504020204" pitchFamily="34" charset="0"/>
              </a:rPr>
              <a:t>Dann kann das Experiment starten. Maßgabe: Ihr dürft alles. Gefährdet die Firma nicht. Aber ihr dürft für Euren konkreten Fall alles tun. </a:t>
            </a:r>
          </a:p>
          <a:p>
            <a:pPr marL="228600" indent="-228600" algn="l">
              <a:lnSpc>
                <a:spcPct val="114000"/>
              </a:lnSpc>
              <a:spcBef>
                <a:spcPts val="488"/>
              </a:spcBef>
              <a:buAutoNum type="arabicParenR"/>
            </a:pPr>
            <a:r>
              <a:rPr lang="de-DE" sz="1200" dirty="0">
                <a:solidFill>
                  <a:srgbClr val="5C5F53"/>
                </a:solidFill>
                <a:latin typeface="Lucida Sans Unicode" panose="020B0602030504020204" pitchFamily="34" charset="0"/>
                <a:cs typeface="Lucida Sans Unicode" panose="020B0602030504020204" pitchFamily="34" charset="0"/>
              </a:rPr>
              <a:t>Niemand darf Euch sabotieren. Aber ihr dürft Unbeteiligte nicht zur Mitarbeit zwingen! Sondern zeigt als (</a:t>
            </a:r>
            <a:r>
              <a:rPr lang="de-DE" sz="1200" dirty="0" err="1">
                <a:solidFill>
                  <a:srgbClr val="5C5F53"/>
                </a:solidFill>
                <a:latin typeface="Lucida Sans Unicode" panose="020B0602030504020204" pitchFamily="34" charset="0"/>
                <a:cs typeface="Lucida Sans Unicode" panose="020B0602030504020204" pitchFamily="34" charset="0"/>
              </a:rPr>
              <a:t>abtg</a:t>
            </a:r>
            <a:r>
              <a:rPr lang="de-DE" sz="1200" dirty="0">
                <a:solidFill>
                  <a:srgbClr val="5C5F53"/>
                </a:solidFill>
                <a:latin typeface="Lucida Sans Unicode" panose="020B0602030504020204" pitchFamily="34" charset="0"/>
                <a:cs typeface="Lucida Sans Unicode" panose="020B0602030504020204" pitchFamily="34" charset="0"/>
              </a:rPr>
              <a:t>.-übergreifendes) Team, dass das Problem lösbar ist.</a:t>
            </a:r>
          </a:p>
          <a:p>
            <a:pPr marL="228600" indent="-228600" algn="l">
              <a:lnSpc>
                <a:spcPct val="114000"/>
              </a:lnSpc>
              <a:spcBef>
                <a:spcPts val="488"/>
              </a:spcBef>
              <a:buAutoNum type="arabicParenR"/>
            </a:pPr>
            <a:r>
              <a:rPr lang="de-DE" sz="1200" dirty="0">
                <a:solidFill>
                  <a:srgbClr val="5C5F53"/>
                </a:solidFill>
                <a:latin typeface="Lucida Sans Unicode" panose="020B0602030504020204" pitchFamily="34" charset="0"/>
                <a:cs typeface="Lucida Sans Unicode" panose="020B0602030504020204" pitchFamily="34" charset="0"/>
              </a:rPr>
              <a:t>Ankündigung nur vage: Dieses Team löst dieses Problem. Wer etwas darüber wissen will, soll hingehen und fragen.</a:t>
            </a:r>
          </a:p>
          <a:p>
            <a:pPr marL="228600" indent="-228600" algn="l">
              <a:lnSpc>
                <a:spcPct val="114000"/>
              </a:lnSpc>
              <a:spcBef>
                <a:spcPts val="488"/>
              </a:spcBef>
              <a:buAutoNum type="arabicParenR"/>
            </a:pPr>
            <a:r>
              <a:rPr lang="de-DE" sz="1200" dirty="0">
                <a:solidFill>
                  <a:srgbClr val="5C5F53"/>
                </a:solidFill>
                <a:latin typeface="Lucida Sans Unicode" panose="020B0602030504020204" pitchFamily="34" charset="0"/>
                <a:cs typeface="Lucida Sans Unicode" panose="020B0602030504020204" pitchFamily="34" charset="0"/>
              </a:rPr>
              <a:t>Wenn das Problem am Beispielfall gelöst ist, dann wird darüber gesprochen und reflektiert, was das für alle anderen bedeutet.</a:t>
            </a:r>
          </a:p>
          <a:p>
            <a:pPr algn="l">
              <a:lnSpc>
                <a:spcPct val="114000"/>
              </a:lnSpc>
              <a:spcBef>
                <a:spcPts val="488"/>
              </a:spcBef>
            </a:pPr>
            <a:br>
              <a:rPr lang="de-DE" sz="1200" dirty="0">
                <a:solidFill>
                  <a:srgbClr val="5C5F53"/>
                </a:solidFill>
                <a:latin typeface="Lucida Sans Unicode" panose="020B0602030504020204" pitchFamily="34" charset="0"/>
                <a:cs typeface="Lucida Sans Unicode" panose="020B0602030504020204" pitchFamily="34" charset="0"/>
              </a:rPr>
            </a:br>
            <a:r>
              <a:rPr lang="de-DE" sz="1200" dirty="0">
                <a:solidFill>
                  <a:srgbClr val="5C5F53"/>
                </a:solidFill>
                <a:latin typeface="Lucida Sans Unicode" panose="020B0602030504020204" pitchFamily="34" charset="0"/>
                <a:cs typeface="Lucida Sans Unicode" panose="020B0602030504020204" pitchFamily="34" charset="0"/>
              </a:rPr>
              <a:t>Lernen durch Könner und Experimente.</a:t>
            </a:r>
          </a:p>
        </p:txBody>
      </p:sp>
    </p:spTree>
    <p:extLst>
      <p:ext uri="{BB962C8B-B14F-4D97-AF65-F5344CB8AC3E}">
        <p14:creationId xmlns:p14="http://schemas.microsoft.com/office/powerpoint/2010/main" val="31490708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C:\Users\VundS02\Dropbox (VundS)\VundS\B_Org Shop\B_02_Veranstaltungen extern\B_0213_Veranstaltung Denkwerkstatt für Neuen Maschinenbau\Denkwerkstatt 22.02.2017 Stuttgart\Bilder\Neue Datei 63_18.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4137" y="733000"/>
            <a:ext cx="3887823" cy="57203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VundS02\Dropbox (VundS)\VundS\B_Org Shop\B_02_Veranstaltungen extern\B_0213_Veranstaltung Denkwerkstatt für Neuen Maschinenbau\Denkwerkstatt 22.02.2017 Stuttgart\Bilder\Neue Datei 63_1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733000"/>
            <a:ext cx="4320480" cy="5705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25287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VundS02\Dropbox (VundS)\VundS\B_Org Shop\B_02_Veranstaltungen extern\B_0213_Veranstaltung Denkwerkstatt für Neuen Maschinenbau\Denkwerkstatt 22.02.2017 Stuttgart\Bilder\Neue Datei 63_2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836712"/>
            <a:ext cx="4032504" cy="568863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images-na.ssl-images-amazon.com/images/I/51WUp0NjC7L._SX351_BO1,204,203,200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859556"/>
            <a:ext cx="4008061" cy="5665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89956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C:\Users\VundS02\Dropbox (VundS)\VundS\B_Org Shop\B_02_Veranstaltungen extern\B_0213_Veranstaltung Denkwerkstatt für Neuen Maschinenbau\Denkwerkstatt 22.02.2017 Stuttgart\Bilder\Neue Datei 63_2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1313" y="620688"/>
            <a:ext cx="3785616" cy="5843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3083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bwMode="auto">
          <a:xfrm>
            <a:off x="7884368" y="0"/>
            <a:ext cx="1259632" cy="994954"/>
          </a:xfrm>
          <a:prstGeom prst="rect">
            <a:avLst/>
          </a:prstGeom>
          <a:solidFill>
            <a:schemeClr val="bg1"/>
          </a:solidFill>
          <a:ln w="9525" cap="flat" cmpd="sng" algn="ctr">
            <a:noFill/>
            <a:prstDash val="solid"/>
            <a:round/>
            <a:headEnd type="none" w="med" len="med"/>
            <a:tailEnd type="none" w="med" len="med"/>
          </a:ln>
          <a:effectLst/>
        </p:spPr>
        <p:txBody>
          <a:bodyPr vert="horz" wrap="square" lIns="9000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1600" b="0" i="0" u="none" strike="noStrike" cap="none" normalizeH="0" baseline="0" dirty="0">
              <a:ln>
                <a:noFill/>
              </a:ln>
              <a:solidFill>
                <a:schemeClr val="bg1"/>
              </a:solidFill>
              <a:effectLst/>
              <a:latin typeface="Lucida Sans" pitchFamily="34" charset="0"/>
            </a:endParaRPr>
          </a:p>
        </p:txBody>
      </p:sp>
      <p:cxnSp>
        <p:nvCxnSpPr>
          <p:cNvPr id="15" name="Gerade Verbindung 14"/>
          <p:cNvCxnSpPr/>
          <p:nvPr/>
        </p:nvCxnSpPr>
        <p:spPr>
          <a:xfrm>
            <a:off x="468313" y="3786190"/>
            <a:ext cx="8247091" cy="1588"/>
          </a:xfrm>
          <a:prstGeom prst="line">
            <a:avLst/>
          </a:prstGeom>
          <a:ln w="6350">
            <a:solidFill>
              <a:srgbClr val="0076B7"/>
            </a:solidFill>
          </a:ln>
        </p:spPr>
        <p:style>
          <a:lnRef idx="1">
            <a:schemeClr val="accent1"/>
          </a:lnRef>
          <a:fillRef idx="0">
            <a:schemeClr val="accent1"/>
          </a:fillRef>
          <a:effectRef idx="0">
            <a:schemeClr val="accent1"/>
          </a:effectRef>
          <a:fontRef idx="minor">
            <a:schemeClr val="tx1"/>
          </a:fontRef>
        </p:style>
      </p:cxnSp>
      <p:sp>
        <p:nvSpPr>
          <p:cNvPr id="17" name="Rechteck 16"/>
          <p:cNvSpPr/>
          <p:nvPr/>
        </p:nvSpPr>
        <p:spPr bwMode="auto">
          <a:xfrm>
            <a:off x="468313" y="6453336"/>
            <a:ext cx="360040" cy="356832"/>
          </a:xfrm>
          <a:prstGeom prst="rect">
            <a:avLst/>
          </a:prstGeom>
          <a:solidFill>
            <a:schemeClr val="bg1"/>
          </a:solidFill>
          <a:ln w="9525" cap="flat" cmpd="sng" algn="ctr">
            <a:noFill/>
            <a:prstDash val="solid"/>
            <a:round/>
            <a:headEnd type="none" w="med" len="med"/>
            <a:tailEnd type="none" w="med" len="med"/>
          </a:ln>
          <a:effectLst/>
        </p:spPr>
        <p:txBody>
          <a:bodyPr vert="horz" wrap="square" lIns="9000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1600" b="0" i="0" u="none" strike="noStrike" cap="none" normalizeH="0" baseline="0" dirty="0">
              <a:ln>
                <a:noFill/>
              </a:ln>
              <a:solidFill>
                <a:schemeClr val="bg1"/>
              </a:solidFill>
              <a:effectLst/>
              <a:latin typeface="Lucida Sans Unicode" panose="020B0602030504020204" pitchFamily="34" charset="0"/>
              <a:cs typeface="Lucida Sans Unicode" panose="020B0602030504020204" pitchFamily="34" charset="0"/>
            </a:endParaRPr>
          </a:p>
        </p:txBody>
      </p:sp>
      <p:cxnSp>
        <p:nvCxnSpPr>
          <p:cNvPr id="16" name="Gerade Verbindung 15"/>
          <p:cNvCxnSpPr/>
          <p:nvPr/>
        </p:nvCxnSpPr>
        <p:spPr>
          <a:xfrm>
            <a:off x="468313" y="6500834"/>
            <a:ext cx="8247091" cy="1588"/>
          </a:xfrm>
          <a:prstGeom prst="line">
            <a:avLst/>
          </a:prstGeom>
          <a:ln w="6350">
            <a:solidFill>
              <a:srgbClr val="A5A6A1"/>
            </a:solidFill>
          </a:ln>
        </p:spPr>
        <p:style>
          <a:lnRef idx="1">
            <a:schemeClr val="accent1"/>
          </a:lnRef>
          <a:fillRef idx="0">
            <a:schemeClr val="accent1"/>
          </a:fillRef>
          <a:effectRef idx="0">
            <a:schemeClr val="accent1"/>
          </a:effectRef>
          <a:fontRef idx="minor">
            <a:schemeClr val="tx1"/>
          </a:fontRef>
        </p:style>
      </p:cxnSp>
      <p:pic>
        <p:nvPicPr>
          <p:cNvPr id="2" name="Bild 1" descr="Logo_V_und_S_RGB.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04664"/>
            <a:ext cx="2440893" cy="702713"/>
          </a:xfrm>
          <a:prstGeom prst="rect">
            <a:avLst/>
          </a:prstGeom>
        </p:spPr>
      </p:pic>
      <p:sp>
        <p:nvSpPr>
          <p:cNvPr id="18" name="Text Box 7"/>
          <p:cNvSpPr txBox="1">
            <a:spLocks noChangeArrowheads="1"/>
          </p:cNvSpPr>
          <p:nvPr/>
        </p:nvSpPr>
        <p:spPr bwMode="auto">
          <a:xfrm>
            <a:off x="481434" y="3861048"/>
            <a:ext cx="7402934" cy="2239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a:spAutoFit/>
          </a:bodyPr>
          <a:lstStyle>
            <a:lvl1pPr>
              <a:tabLst>
                <a:tab pos="1619250" algn="l"/>
                <a:tab pos="3228975" algn="l"/>
              </a:tabLst>
              <a:defRPr sz="1600">
                <a:solidFill>
                  <a:schemeClr val="tx1"/>
                </a:solidFill>
                <a:latin typeface="Lucida Sans" pitchFamily="34" charset="0"/>
              </a:defRPr>
            </a:lvl1pPr>
            <a:lvl2pPr marL="742950" indent="-285750">
              <a:tabLst>
                <a:tab pos="1619250" algn="l"/>
                <a:tab pos="3228975" algn="l"/>
              </a:tabLst>
              <a:defRPr sz="1600">
                <a:solidFill>
                  <a:schemeClr val="tx1"/>
                </a:solidFill>
                <a:latin typeface="Lucida Sans" pitchFamily="34" charset="0"/>
              </a:defRPr>
            </a:lvl2pPr>
            <a:lvl3pPr marL="1143000" indent="-228600">
              <a:tabLst>
                <a:tab pos="1619250" algn="l"/>
                <a:tab pos="3228975" algn="l"/>
              </a:tabLst>
              <a:defRPr sz="1600">
                <a:solidFill>
                  <a:schemeClr val="tx1"/>
                </a:solidFill>
                <a:latin typeface="Lucida Sans" pitchFamily="34" charset="0"/>
              </a:defRPr>
            </a:lvl3pPr>
            <a:lvl4pPr marL="1600200" indent="-228600">
              <a:tabLst>
                <a:tab pos="1619250" algn="l"/>
                <a:tab pos="3228975" algn="l"/>
              </a:tabLst>
              <a:defRPr sz="1600">
                <a:solidFill>
                  <a:schemeClr val="tx1"/>
                </a:solidFill>
                <a:latin typeface="Lucida Sans" pitchFamily="34" charset="0"/>
              </a:defRPr>
            </a:lvl4pPr>
            <a:lvl5pPr marL="2057400" indent="-228600">
              <a:tabLst>
                <a:tab pos="1619250" algn="l"/>
                <a:tab pos="3228975" algn="l"/>
              </a:tabLst>
              <a:defRPr sz="1600">
                <a:solidFill>
                  <a:schemeClr val="tx1"/>
                </a:solidFill>
                <a:latin typeface="Lucida Sans" pitchFamily="34" charset="0"/>
              </a:defRPr>
            </a:lvl5pPr>
            <a:lvl6pPr marL="2514600" indent="-228600" algn="ctr" eaLnBrk="0" fontAlgn="base" hangingPunct="0">
              <a:lnSpc>
                <a:spcPct val="115000"/>
              </a:lnSpc>
              <a:spcBef>
                <a:spcPct val="30000"/>
              </a:spcBef>
              <a:spcAft>
                <a:spcPct val="0"/>
              </a:spcAft>
              <a:tabLst>
                <a:tab pos="1619250" algn="l"/>
                <a:tab pos="3228975" algn="l"/>
              </a:tabLst>
              <a:defRPr sz="1600">
                <a:solidFill>
                  <a:schemeClr val="tx1"/>
                </a:solidFill>
                <a:latin typeface="Lucida Sans" pitchFamily="34" charset="0"/>
              </a:defRPr>
            </a:lvl6pPr>
            <a:lvl7pPr marL="2971800" indent="-228600" algn="ctr" eaLnBrk="0" fontAlgn="base" hangingPunct="0">
              <a:lnSpc>
                <a:spcPct val="115000"/>
              </a:lnSpc>
              <a:spcBef>
                <a:spcPct val="30000"/>
              </a:spcBef>
              <a:spcAft>
                <a:spcPct val="0"/>
              </a:spcAft>
              <a:tabLst>
                <a:tab pos="1619250" algn="l"/>
                <a:tab pos="3228975" algn="l"/>
              </a:tabLst>
              <a:defRPr sz="1600">
                <a:solidFill>
                  <a:schemeClr val="tx1"/>
                </a:solidFill>
                <a:latin typeface="Lucida Sans" pitchFamily="34" charset="0"/>
              </a:defRPr>
            </a:lvl7pPr>
            <a:lvl8pPr marL="3429000" indent="-228600" algn="ctr" eaLnBrk="0" fontAlgn="base" hangingPunct="0">
              <a:lnSpc>
                <a:spcPct val="115000"/>
              </a:lnSpc>
              <a:spcBef>
                <a:spcPct val="30000"/>
              </a:spcBef>
              <a:spcAft>
                <a:spcPct val="0"/>
              </a:spcAft>
              <a:tabLst>
                <a:tab pos="1619250" algn="l"/>
                <a:tab pos="3228975" algn="l"/>
              </a:tabLst>
              <a:defRPr sz="1600">
                <a:solidFill>
                  <a:schemeClr val="tx1"/>
                </a:solidFill>
                <a:latin typeface="Lucida Sans" pitchFamily="34" charset="0"/>
              </a:defRPr>
            </a:lvl8pPr>
            <a:lvl9pPr marL="3886200" indent="-228600" algn="ctr" eaLnBrk="0" fontAlgn="base" hangingPunct="0">
              <a:lnSpc>
                <a:spcPct val="115000"/>
              </a:lnSpc>
              <a:spcBef>
                <a:spcPct val="30000"/>
              </a:spcBef>
              <a:spcAft>
                <a:spcPct val="0"/>
              </a:spcAft>
              <a:tabLst>
                <a:tab pos="1619250" algn="l"/>
                <a:tab pos="3228975" algn="l"/>
              </a:tabLst>
              <a:defRPr sz="1600">
                <a:solidFill>
                  <a:schemeClr val="tx1"/>
                </a:solidFill>
                <a:latin typeface="Lucida Sans" pitchFamily="34" charset="0"/>
              </a:defRPr>
            </a:lvl9pPr>
          </a:lstStyle>
          <a:p>
            <a:pPr algn="l">
              <a:spcBef>
                <a:spcPct val="50000"/>
              </a:spcBef>
            </a:pPr>
            <a:r>
              <a:rPr lang="de-DE" sz="1800" dirty="0">
                <a:solidFill>
                  <a:srgbClr val="0076B7"/>
                </a:solidFill>
                <a:latin typeface="Lucida Sans Unicode" panose="020B0602030504020204" pitchFamily="34" charset="0"/>
                <a:cs typeface="Lucida Sans Unicode" panose="020B0602030504020204" pitchFamily="34" charset="0"/>
              </a:rPr>
              <a:t>Vollmer &amp; Scheffczyk GmbH</a:t>
            </a:r>
          </a:p>
          <a:p>
            <a:pPr algn="l">
              <a:spcBef>
                <a:spcPct val="50000"/>
              </a:spcBef>
              <a:tabLst>
                <a:tab pos="1619250" algn="l"/>
                <a:tab pos="2332038" algn="l"/>
              </a:tabLst>
            </a:pPr>
            <a:r>
              <a:rPr lang="de-DE" dirty="0" err="1">
                <a:solidFill>
                  <a:srgbClr val="5C5F53"/>
                </a:solidFill>
                <a:latin typeface="Lucida Sans Unicode" panose="020B0602030504020204" pitchFamily="34" charset="0"/>
                <a:cs typeface="Lucida Sans Unicode" panose="020B0602030504020204" pitchFamily="34" charset="0"/>
              </a:rPr>
              <a:t>Leisewitzstr</a:t>
            </a:r>
            <a:r>
              <a:rPr lang="de-DE" dirty="0">
                <a:solidFill>
                  <a:srgbClr val="5C5F53"/>
                </a:solidFill>
                <a:latin typeface="Lucida Sans Unicode" panose="020B0602030504020204" pitchFamily="34" charset="0"/>
                <a:cs typeface="Lucida Sans Unicode" panose="020B0602030504020204" pitchFamily="34" charset="0"/>
              </a:rPr>
              <a:t>. 41		Feuerseeplatz 14	</a:t>
            </a:r>
            <a:br>
              <a:rPr lang="de-DE" dirty="0">
                <a:solidFill>
                  <a:srgbClr val="5C5F53"/>
                </a:solidFill>
                <a:latin typeface="Lucida Sans Unicode" panose="020B0602030504020204" pitchFamily="34" charset="0"/>
                <a:cs typeface="Lucida Sans Unicode" panose="020B0602030504020204" pitchFamily="34" charset="0"/>
              </a:rPr>
            </a:br>
            <a:r>
              <a:rPr lang="de-DE" dirty="0">
                <a:solidFill>
                  <a:srgbClr val="5C5F53"/>
                </a:solidFill>
                <a:latin typeface="Lucida Sans Unicode" panose="020B0602030504020204" pitchFamily="34" charset="0"/>
                <a:cs typeface="Lucida Sans Unicode" panose="020B0602030504020204" pitchFamily="34" charset="0"/>
              </a:rPr>
              <a:t>D-30175 Hannover	D-70176 Stuttgart	</a:t>
            </a:r>
          </a:p>
          <a:p>
            <a:pPr algn="l">
              <a:spcBef>
                <a:spcPct val="50000"/>
              </a:spcBef>
            </a:pPr>
            <a:r>
              <a:rPr lang="de-DE" dirty="0">
                <a:solidFill>
                  <a:srgbClr val="5C5F53"/>
                </a:solidFill>
                <a:latin typeface="Lucida Sans Unicode" panose="020B0602030504020204" pitchFamily="34" charset="0"/>
                <a:cs typeface="Lucida Sans Unicode" panose="020B0602030504020204" pitchFamily="34" charset="0"/>
              </a:rPr>
              <a:t>Telefon +49 (0) 700 – 88 63 70 00</a:t>
            </a:r>
            <a:br>
              <a:rPr lang="de-DE" dirty="0">
                <a:solidFill>
                  <a:srgbClr val="5C5F53"/>
                </a:solidFill>
                <a:latin typeface="Lucida Sans Unicode" panose="020B0602030504020204" pitchFamily="34" charset="0"/>
                <a:cs typeface="Lucida Sans Unicode" panose="020B0602030504020204" pitchFamily="34" charset="0"/>
              </a:rPr>
            </a:br>
            <a:r>
              <a:rPr lang="de-DE" dirty="0">
                <a:solidFill>
                  <a:srgbClr val="5C5F53"/>
                </a:solidFill>
                <a:latin typeface="Lucida Sans Unicode" panose="020B0602030504020204" pitchFamily="34" charset="0"/>
                <a:cs typeface="Lucida Sans Unicode" panose="020B0602030504020204" pitchFamily="34" charset="0"/>
              </a:rPr>
              <a:t>Telefax +49 (0) 700 – 88 63 70 00</a:t>
            </a:r>
          </a:p>
          <a:p>
            <a:pPr algn="l">
              <a:spcBef>
                <a:spcPct val="50000"/>
              </a:spcBef>
            </a:pPr>
            <a:r>
              <a:rPr lang="de-DE" dirty="0">
                <a:solidFill>
                  <a:srgbClr val="5C5F53"/>
                </a:solidFill>
                <a:latin typeface="Lucida Sans Unicode" panose="020B0602030504020204" pitchFamily="34" charset="0"/>
                <a:cs typeface="Lucida Sans Unicode" panose="020B0602030504020204" pitchFamily="34" charset="0"/>
              </a:rPr>
              <a:t>www.v-und-s.de</a:t>
            </a:r>
            <a:r>
              <a:rPr lang="de-DE" sz="1800" dirty="0">
                <a:solidFill>
                  <a:schemeClr val="bg2"/>
                </a:solidFill>
                <a:latin typeface="Lucida Sans Unicode" panose="020B0602030504020204" pitchFamily="34" charset="0"/>
                <a:cs typeface="Lucida Sans Unicode" panose="020B0602030504020204" pitchFamily="34" charset="0"/>
              </a:rPr>
              <a:t>		</a:t>
            </a:r>
          </a:p>
        </p:txBody>
      </p:sp>
      <p:pic>
        <p:nvPicPr>
          <p:cNvPr id="19" name="Grafik 4"/>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8100392" y="2370843"/>
            <a:ext cx="615012" cy="1230024"/>
          </a:xfrm>
          <a:prstGeom prst="rect">
            <a:avLst/>
          </a:prstGeom>
        </p:spPr>
      </p:pic>
      <p:pic>
        <p:nvPicPr>
          <p:cNvPr id="5" name="Bild 4"/>
          <p:cNvPicPr>
            <a:picLocks noChangeAspect="1"/>
          </p:cNvPicPr>
          <p:nvPr/>
        </p:nvPicPr>
        <p:blipFill>
          <a:blip r:embed="rId5"/>
          <a:stretch>
            <a:fillRect/>
          </a:stretch>
        </p:blipFill>
        <p:spPr>
          <a:xfrm>
            <a:off x="5718174" y="2420888"/>
            <a:ext cx="1374106" cy="1179980"/>
          </a:xfrm>
          <a:prstGeom prst="rect">
            <a:avLst/>
          </a:prstGeom>
        </p:spPr>
      </p:pic>
      <p:sp>
        <p:nvSpPr>
          <p:cNvPr id="20" name="Titel 1"/>
          <p:cNvSpPr txBox="1">
            <a:spLocks/>
          </p:cNvSpPr>
          <p:nvPr/>
        </p:nvSpPr>
        <p:spPr>
          <a:xfrm>
            <a:off x="467544" y="3333400"/>
            <a:ext cx="1440160" cy="318549"/>
          </a:xfrm>
          <a:prstGeom prst="rect">
            <a:avLst/>
          </a:prstGeom>
        </p:spPr>
        <p:txBody>
          <a:bodyPr wrap="square" lIns="0" tIns="0" rIns="0" bIns="0" anchor="t" anchorCtr="0">
            <a:spAutoFit/>
          </a:bodyPr>
          <a:lstStyle>
            <a:lvl1pPr algn="l" rtl="0" eaLnBrk="1" fontAlgn="base" hangingPunct="1">
              <a:lnSpc>
                <a:spcPct val="115000"/>
              </a:lnSpc>
              <a:spcBef>
                <a:spcPct val="0"/>
              </a:spcBef>
              <a:spcAft>
                <a:spcPct val="0"/>
              </a:spcAft>
              <a:defRPr sz="2600">
                <a:solidFill>
                  <a:srgbClr val="000000"/>
                </a:solidFill>
                <a:latin typeface="Lucida Sans" pitchFamily="34" charset="0"/>
                <a:ea typeface="+mj-ea"/>
                <a:cs typeface="+mj-cs"/>
              </a:defRPr>
            </a:lvl1pPr>
            <a:lvl2pPr algn="l" rtl="0" eaLnBrk="1" fontAlgn="base" hangingPunct="1">
              <a:lnSpc>
                <a:spcPct val="115000"/>
              </a:lnSpc>
              <a:spcBef>
                <a:spcPct val="0"/>
              </a:spcBef>
              <a:spcAft>
                <a:spcPct val="0"/>
              </a:spcAft>
              <a:defRPr sz="2600">
                <a:solidFill>
                  <a:srgbClr val="000000"/>
                </a:solidFill>
                <a:latin typeface="Lucida Sans" pitchFamily="34" charset="0"/>
              </a:defRPr>
            </a:lvl2pPr>
            <a:lvl3pPr algn="l" rtl="0" eaLnBrk="1" fontAlgn="base" hangingPunct="1">
              <a:lnSpc>
                <a:spcPct val="115000"/>
              </a:lnSpc>
              <a:spcBef>
                <a:spcPct val="0"/>
              </a:spcBef>
              <a:spcAft>
                <a:spcPct val="0"/>
              </a:spcAft>
              <a:defRPr sz="2600">
                <a:solidFill>
                  <a:srgbClr val="000000"/>
                </a:solidFill>
                <a:latin typeface="Lucida Sans" pitchFamily="34" charset="0"/>
              </a:defRPr>
            </a:lvl3pPr>
            <a:lvl4pPr algn="l" rtl="0" eaLnBrk="1" fontAlgn="base" hangingPunct="1">
              <a:lnSpc>
                <a:spcPct val="115000"/>
              </a:lnSpc>
              <a:spcBef>
                <a:spcPct val="0"/>
              </a:spcBef>
              <a:spcAft>
                <a:spcPct val="0"/>
              </a:spcAft>
              <a:defRPr sz="2600">
                <a:solidFill>
                  <a:srgbClr val="000000"/>
                </a:solidFill>
                <a:latin typeface="Lucida Sans" pitchFamily="34" charset="0"/>
              </a:defRPr>
            </a:lvl4pPr>
            <a:lvl5pPr algn="l" rtl="0" eaLnBrk="1" fontAlgn="base" hangingPunct="1">
              <a:lnSpc>
                <a:spcPct val="115000"/>
              </a:lnSpc>
              <a:spcBef>
                <a:spcPct val="0"/>
              </a:spcBef>
              <a:spcAft>
                <a:spcPct val="0"/>
              </a:spcAft>
              <a:defRPr sz="2600">
                <a:solidFill>
                  <a:srgbClr val="000000"/>
                </a:solidFill>
                <a:latin typeface="Lucida Sans" pitchFamily="34" charset="0"/>
              </a:defRPr>
            </a:lvl5pPr>
            <a:lvl6pPr marL="457200" algn="l" rtl="0" eaLnBrk="1" fontAlgn="base" hangingPunct="1">
              <a:lnSpc>
                <a:spcPct val="115000"/>
              </a:lnSpc>
              <a:spcBef>
                <a:spcPct val="0"/>
              </a:spcBef>
              <a:spcAft>
                <a:spcPct val="0"/>
              </a:spcAft>
              <a:defRPr sz="2600">
                <a:solidFill>
                  <a:srgbClr val="000000"/>
                </a:solidFill>
                <a:latin typeface="Lucida Sans" pitchFamily="34" charset="0"/>
              </a:defRPr>
            </a:lvl6pPr>
            <a:lvl7pPr marL="914400" algn="l" rtl="0" eaLnBrk="1" fontAlgn="base" hangingPunct="1">
              <a:lnSpc>
                <a:spcPct val="115000"/>
              </a:lnSpc>
              <a:spcBef>
                <a:spcPct val="0"/>
              </a:spcBef>
              <a:spcAft>
                <a:spcPct val="0"/>
              </a:spcAft>
              <a:defRPr sz="2600">
                <a:solidFill>
                  <a:srgbClr val="000000"/>
                </a:solidFill>
                <a:latin typeface="Lucida Sans" pitchFamily="34" charset="0"/>
              </a:defRPr>
            </a:lvl7pPr>
            <a:lvl8pPr marL="1371600" algn="l" rtl="0" eaLnBrk="1" fontAlgn="base" hangingPunct="1">
              <a:lnSpc>
                <a:spcPct val="115000"/>
              </a:lnSpc>
              <a:spcBef>
                <a:spcPct val="0"/>
              </a:spcBef>
              <a:spcAft>
                <a:spcPct val="0"/>
              </a:spcAft>
              <a:defRPr sz="2600">
                <a:solidFill>
                  <a:srgbClr val="000000"/>
                </a:solidFill>
                <a:latin typeface="Lucida Sans" pitchFamily="34" charset="0"/>
              </a:defRPr>
            </a:lvl8pPr>
            <a:lvl9pPr marL="1828800" algn="l" rtl="0" eaLnBrk="1" fontAlgn="base" hangingPunct="1">
              <a:lnSpc>
                <a:spcPct val="115000"/>
              </a:lnSpc>
              <a:spcBef>
                <a:spcPct val="0"/>
              </a:spcBef>
              <a:spcAft>
                <a:spcPct val="0"/>
              </a:spcAft>
              <a:defRPr sz="2600">
                <a:solidFill>
                  <a:srgbClr val="000000"/>
                </a:solidFill>
                <a:latin typeface="Lucida Sans" pitchFamily="34" charset="0"/>
              </a:defRPr>
            </a:lvl9pPr>
          </a:lstStyle>
          <a:p>
            <a:r>
              <a:rPr lang="de-DE" sz="1800" b="1" dirty="0">
                <a:latin typeface="Lucida Sans Unicode" panose="020B0602030504020204" pitchFamily="34" charset="0"/>
                <a:ea typeface="ＭＳ Ｐゴシック" pitchFamily="34" charset="-128"/>
                <a:cs typeface="Lucida Sans Unicode" panose="020B0602030504020204" pitchFamily="34" charset="0"/>
              </a:rPr>
              <a:t>Kontakt</a:t>
            </a:r>
            <a:endParaRPr lang="de-DE" sz="1800" b="1" dirty="0">
              <a:latin typeface="Lucida Sans Unicode" panose="020B0602030504020204" pitchFamily="34" charset="0"/>
              <a:cs typeface="Lucida Sans Unicode" panose="020B0602030504020204" pitchFamily="34" charset="0"/>
            </a:endParaRPr>
          </a:p>
        </p:txBody>
      </p:sp>
      <p:pic>
        <p:nvPicPr>
          <p:cNvPr id="1026" name="Picture 2" descr="C:\Users\VundS10\Dropbox (VundS)\VundS\B_Org Shop\B_07_Dokumente\B_0701_Vorlagen\06_Logo\Kooperationslogos\intrinsifier_Siegel_0512_hoch.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08304" y="2370843"/>
            <a:ext cx="634169" cy="1250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958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tabLst>
                <a:tab pos="7521575" algn="r"/>
              </a:tabLst>
            </a:pPr>
            <a:r>
              <a:rPr lang="de-DE" dirty="0"/>
              <a:t>Die Sache mit dem Dorn…</a:t>
            </a:r>
          </a:p>
        </p:txBody>
      </p:sp>
      <p:sp>
        <p:nvSpPr>
          <p:cNvPr id="4" name="Rectangle 3"/>
          <p:cNvSpPr>
            <a:spLocks noChangeArrowheads="1"/>
          </p:cNvSpPr>
          <p:nvPr/>
        </p:nvSpPr>
        <p:spPr bwMode="blackWhite">
          <a:xfrm>
            <a:off x="4572000" y="1679578"/>
            <a:ext cx="4103691" cy="4917774"/>
          </a:xfrm>
          <a:prstGeom prst="rect">
            <a:avLst/>
          </a:prstGeom>
          <a:ln w="6350">
            <a:solidFill>
              <a:srgbClr val="A5A6A1"/>
            </a:solidFill>
          </a:ln>
        </p:spPr>
        <p:style>
          <a:lnRef idx="1">
            <a:schemeClr val="accent1"/>
          </a:lnRef>
          <a:fillRef idx="0">
            <a:schemeClr val="accent1"/>
          </a:fillRef>
          <a:effectRef idx="0">
            <a:schemeClr val="accent1"/>
          </a:effectRef>
          <a:fontRef idx="minor">
            <a:schemeClr val="tx1"/>
          </a:fontRef>
        </p:style>
        <p:txBody>
          <a:bodyPr/>
          <a:lstStyle/>
          <a:p>
            <a:pPr marL="3175" indent="-3175" algn="l"/>
            <a:endParaRPr lang="de-DE" dirty="0">
              <a:solidFill>
                <a:srgbClr val="FFFFFF"/>
              </a:solidFill>
            </a:endParaRPr>
          </a:p>
        </p:txBody>
      </p:sp>
      <p:sp>
        <p:nvSpPr>
          <p:cNvPr id="5" name="Rectangle 4"/>
          <p:cNvSpPr>
            <a:spLocks noChangeArrowheads="1"/>
          </p:cNvSpPr>
          <p:nvPr/>
        </p:nvSpPr>
        <p:spPr bwMode="blackWhite">
          <a:xfrm>
            <a:off x="4572000" y="1289053"/>
            <a:ext cx="4103691" cy="390525"/>
          </a:xfrm>
          <a:prstGeom prst="rect">
            <a:avLst/>
          </a:prstGeom>
          <a:ln w="6350">
            <a:solidFill>
              <a:srgbClr val="A5A6A1"/>
            </a:solidFill>
          </a:ln>
        </p:spPr>
        <p:style>
          <a:lnRef idx="1">
            <a:schemeClr val="accent1"/>
          </a:lnRef>
          <a:fillRef idx="0">
            <a:schemeClr val="accent1"/>
          </a:fillRef>
          <a:effectRef idx="0">
            <a:schemeClr val="accent1"/>
          </a:effectRef>
          <a:fontRef idx="minor">
            <a:schemeClr val="tx1"/>
          </a:fontRef>
        </p:style>
        <p:txBody>
          <a:bodyPr/>
          <a:lstStyle/>
          <a:p>
            <a:pPr marL="3175" indent="-3175"/>
            <a:r>
              <a:rPr lang="de-DE" sz="1800" dirty="0">
                <a:solidFill>
                  <a:srgbClr val="0076B7"/>
                </a:solidFill>
                <a:cs typeface="Lucida Sans Unicode" panose="020B0602030504020204" pitchFamily="34" charset="0"/>
              </a:rPr>
              <a:t>Anmerkungen/Ergänzungen</a:t>
            </a:r>
          </a:p>
        </p:txBody>
      </p:sp>
      <p:sp>
        <p:nvSpPr>
          <p:cNvPr id="10" name="Textfeld 9"/>
          <p:cNvSpPr txBox="1"/>
          <p:nvPr/>
        </p:nvSpPr>
        <p:spPr>
          <a:xfrm>
            <a:off x="4644008" y="1679578"/>
            <a:ext cx="3960441" cy="4989782"/>
          </a:xfrm>
          <a:prstGeom prst="rect">
            <a:avLst/>
          </a:prstGeom>
          <a:noFill/>
        </p:spPr>
        <p:txBody>
          <a:bodyPr wrap="square" lIns="0" rtlCol="0">
            <a:noAutofit/>
          </a:bodyPr>
          <a:lstStyle/>
          <a:p>
            <a:pPr algn="l">
              <a:lnSpc>
                <a:spcPct val="114000"/>
              </a:lnSpc>
              <a:spcBef>
                <a:spcPts val="488"/>
              </a:spcBef>
            </a:pPr>
            <a:r>
              <a:rPr lang="de-DE" sz="1100" dirty="0">
                <a:solidFill>
                  <a:srgbClr val="5C5F53"/>
                </a:solidFill>
                <a:latin typeface="Lucida Sans Unicode" panose="020B0602030504020204" pitchFamily="34" charset="0"/>
                <a:cs typeface="Lucida Sans Unicode" panose="020B0602030504020204" pitchFamily="34" charset="0"/>
              </a:rPr>
              <a:t>Oder anders gesagt: Wenn der Lösungsversuch zum Teil der Ursachenlage wird, dann entstehen unlösbare, sehr stabile Problemlagen. Falsche Denkmodelle und in Folge falsche Fragen und schädliche Antworten sind hier oft der Ausgangspunkt des Dramas…</a:t>
            </a:r>
          </a:p>
          <a:p>
            <a:pPr algn="l">
              <a:lnSpc>
                <a:spcPct val="114000"/>
              </a:lnSpc>
              <a:spcBef>
                <a:spcPts val="488"/>
              </a:spcBef>
            </a:pPr>
            <a:endParaRPr lang="de-DE" sz="1100" dirty="0">
              <a:solidFill>
                <a:srgbClr val="5C5F53"/>
              </a:solidFill>
              <a:latin typeface="Lucida Sans Unicode" panose="020B0602030504020204" pitchFamily="34" charset="0"/>
              <a:cs typeface="Lucida Sans Unicode" panose="020B0602030504020204" pitchFamily="34" charset="0"/>
            </a:endParaRPr>
          </a:p>
          <a:p>
            <a:pPr algn="l">
              <a:lnSpc>
                <a:spcPct val="114000"/>
              </a:lnSpc>
              <a:spcBef>
                <a:spcPts val="488"/>
              </a:spcBef>
            </a:pPr>
            <a:r>
              <a:rPr lang="de-DE" sz="1100" dirty="0">
                <a:solidFill>
                  <a:srgbClr val="5C5F53"/>
                </a:solidFill>
                <a:latin typeface="Lucida Sans Unicode" panose="020B0602030504020204" pitchFamily="34" charset="0"/>
                <a:cs typeface="Lucida Sans Unicode" panose="020B0602030504020204" pitchFamily="34" charset="0"/>
              </a:rPr>
              <a:t>Wer denkt, er habe einen festgebissenen Käfer an der Ferse und aufstampft um den Käfer zu zermalmen, der meint es erst mal gut mit sich. Die Frage: „Wie bekomme ich den Käfer los?“ scheint vernünftig. Das ganze wird nur dann zum stabilen Problem, wenn der Lösungsversuch verstärkt wird, obwohl das Problem sich nicht entschärft – weil ein Dorn in der Ferse steckt. Wenn sich jetzt das Denkmodell – also die Realitäts-Konstruktion – und damit der Lösungsversuch nicht ändert, bekommt man diesen Schmerz nicht mehr los. Im Gegenteil: Der Lösungsversuch stabilisiert den Schmerz.</a:t>
            </a:r>
          </a:p>
          <a:p>
            <a:pPr algn="l">
              <a:lnSpc>
                <a:spcPct val="114000"/>
              </a:lnSpc>
              <a:spcBef>
                <a:spcPts val="488"/>
              </a:spcBef>
            </a:pPr>
            <a:endParaRPr lang="de-DE" sz="1100" dirty="0">
              <a:solidFill>
                <a:srgbClr val="5C5F53"/>
              </a:solidFill>
              <a:latin typeface="Lucida Sans Unicode" panose="020B0602030504020204" pitchFamily="34" charset="0"/>
              <a:cs typeface="Lucida Sans Unicode" panose="020B0602030504020204" pitchFamily="34" charset="0"/>
            </a:endParaRPr>
          </a:p>
          <a:p>
            <a:pPr algn="l">
              <a:lnSpc>
                <a:spcPct val="114000"/>
              </a:lnSpc>
              <a:spcBef>
                <a:spcPts val="488"/>
              </a:spcBef>
            </a:pPr>
            <a:r>
              <a:rPr lang="de-DE" sz="1100" dirty="0">
                <a:solidFill>
                  <a:srgbClr val="5C5F53"/>
                </a:solidFill>
                <a:latin typeface="Lucida Sans Unicode" panose="020B0602030504020204" pitchFamily="34" charset="0"/>
                <a:cs typeface="Lucida Sans Unicode" panose="020B0602030504020204" pitchFamily="34" charset="0"/>
              </a:rPr>
              <a:t>Ein im Anlagenbau typischer, beobachtbarer Teufelskreis: Statt den Umgang mit Unsicherheit zu verbessern wird versucht, Sicherheit durch bessere, präzisere, „realistischere“ Planung und bessere Prozesse zu erreichen. Eine typische „Stampf-Bewegung“…</a:t>
            </a:r>
          </a:p>
        </p:txBody>
      </p:sp>
      <p:pic>
        <p:nvPicPr>
          <p:cNvPr id="7" name="Picture 2" descr="C:\Users\VundS02\Dropbox (VundS)\VundS\B_Org Shop\B_02_Veranstaltungen extern\B_0213_Veranstaltung Denkwerkstatt für Neuen Maschinenbau\Denkwerkstatt 22.02.2017 Stuttgart\Bilder\Neue Datei 63_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6976" y="1396049"/>
            <a:ext cx="4173045" cy="5124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367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tabLst>
                <a:tab pos="7521575" algn="r"/>
              </a:tabLst>
            </a:pPr>
            <a:r>
              <a:rPr lang="de-DE" dirty="0"/>
              <a:t>Die Unterscheidung von rot und blau</a:t>
            </a:r>
          </a:p>
        </p:txBody>
      </p:sp>
      <p:sp>
        <p:nvSpPr>
          <p:cNvPr id="4" name="Rectangle 3"/>
          <p:cNvSpPr>
            <a:spLocks noChangeArrowheads="1"/>
          </p:cNvSpPr>
          <p:nvPr/>
        </p:nvSpPr>
        <p:spPr bwMode="blackWhite">
          <a:xfrm>
            <a:off x="4572000" y="1679578"/>
            <a:ext cx="4103691" cy="4917774"/>
          </a:xfrm>
          <a:prstGeom prst="rect">
            <a:avLst/>
          </a:prstGeom>
          <a:ln w="6350">
            <a:solidFill>
              <a:srgbClr val="A5A6A1"/>
            </a:solidFill>
          </a:ln>
        </p:spPr>
        <p:style>
          <a:lnRef idx="1">
            <a:schemeClr val="accent1"/>
          </a:lnRef>
          <a:fillRef idx="0">
            <a:schemeClr val="accent1"/>
          </a:fillRef>
          <a:effectRef idx="0">
            <a:schemeClr val="accent1"/>
          </a:effectRef>
          <a:fontRef idx="minor">
            <a:schemeClr val="tx1"/>
          </a:fontRef>
        </p:style>
        <p:txBody>
          <a:bodyPr/>
          <a:lstStyle/>
          <a:p>
            <a:pPr marL="3175" indent="-3175" algn="l"/>
            <a:endParaRPr lang="de-DE" dirty="0">
              <a:solidFill>
                <a:srgbClr val="FFFFFF"/>
              </a:solidFill>
            </a:endParaRPr>
          </a:p>
        </p:txBody>
      </p:sp>
      <p:sp>
        <p:nvSpPr>
          <p:cNvPr id="5" name="Rectangle 4"/>
          <p:cNvSpPr>
            <a:spLocks noChangeArrowheads="1"/>
          </p:cNvSpPr>
          <p:nvPr/>
        </p:nvSpPr>
        <p:spPr bwMode="blackWhite">
          <a:xfrm>
            <a:off x="4572000" y="1289053"/>
            <a:ext cx="4103691" cy="390525"/>
          </a:xfrm>
          <a:prstGeom prst="rect">
            <a:avLst/>
          </a:prstGeom>
          <a:ln w="6350">
            <a:solidFill>
              <a:srgbClr val="A5A6A1"/>
            </a:solidFill>
          </a:ln>
        </p:spPr>
        <p:style>
          <a:lnRef idx="1">
            <a:schemeClr val="accent1"/>
          </a:lnRef>
          <a:fillRef idx="0">
            <a:schemeClr val="accent1"/>
          </a:fillRef>
          <a:effectRef idx="0">
            <a:schemeClr val="accent1"/>
          </a:effectRef>
          <a:fontRef idx="minor">
            <a:schemeClr val="tx1"/>
          </a:fontRef>
        </p:style>
        <p:txBody>
          <a:bodyPr/>
          <a:lstStyle/>
          <a:p>
            <a:pPr marL="3175" indent="-3175"/>
            <a:r>
              <a:rPr lang="de-DE" sz="1800" dirty="0">
                <a:solidFill>
                  <a:srgbClr val="0076B7"/>
                </a:solidFill>
                <a:cs typeface="Lucida Sans Unicode" panose="020B0602030504020204" pitchFamily="34" charset="0"/>
              </a:rPr>
              <a:t>Anmerkungen/Ergänzungen</a:t>
            </a:r>
          </a:p>
        </p:txBody>
      </p:sp>
      <p:sp>
        <p:nvSpPr>
          <p:cNvPr id="10" name="Textfeld 9"/>
          <p:cNvSpPr txBox="1"/>
          <p:nvPr/>
        </p:nvSpPr>
        <p:spPr>
          <a:xfrm>
            <a:off x="4644008" y="1679578"/>
            <a:ext cx="4031683" cy="4557734"/>
          </a:xfrm>
          <a:prstGeom prst="rect">
            <a:avLst/>
          </a:prstGeom>
          <a:noFill/>
        </p:spPr>
        <p:txBody>
          <a:bodyPr wrap="square" lIns="0" rtlCol="0">
            <a:noAutofit/>
          </a:bodyPr>
          <a:lstStyle/>
          <a:p>
            <a:pPr algn="l">
              <a:lnSpc>
                <a:spcPct val="114000"/>
              </a:lnSpc>
              <a:spcBef>
                <a:spcPts val="488"/>
              </a:spcBef>
            </a:pPr>
            <a:r>
              <a:rPr lang="de-DE" sz="1100" dirty="0">
                <a:solidFill>
                  <a:srgbClr val="5C5F53"/>
                </a:solidFill>
                <a:latin typeface="Lucida Sans Unicode" panose="020B0602030504020204" pitchFamily="34" charset="0"/>
                <a:cs typeface="Lucida Sans Unicode" panose="020B0602030504020204" pitchFamily="34" charset="0"/>
              </a:rPr>
              <a:t>In der Realität ist blau und rot immer gemischt – wie Fett und Muskeln im Fleisch. Zum Denken aber lohnt es sich, den </a:t>
            </a:r>
            <a:r>
              <a:rPr lang="de-DE" sz="1100" b="1" dirty="0">
                <a:solidFill>
                  <a:srgbClr val="C00000"/>
                </a:solidFill>
                <a:latin typeface="Lucida Sans Unicode" panose="020B0602030504020204" pitchFamily="34" charset="0"/>
                <a:cs typeface="Lucida Sans Unicode" panose="020B0602030504020204" pitchFamily="34" charset="0"/>
              </a:rPr>
              <a:t>überraschenden</a:t>
            </a:r>
            <a:r>
              <a:rPr lang="de-DE" sz="1100" dirty="0">
                <a:solidFill>
                  <a:srgbClr val="5C5F53"/>
                </a:solidFill>
                <a:latin typeface="Lucida Sans Unicode" panose="020B0602030504020204" pitchFamily="34" charset="0"/>
                <a:cs typeface="Lucida Sans Unicode" panose="020B0602030504020204" pitchFamily="34" charset="0"/>
              </a:rPr>
              <a:t>, lebendigen, </a:t>
            </a:r>
            <a:r>
              <a:rPr lang="de-DE" sz="1100" b="1" dirty="0">
                <a:solidFill>
                  <a:srgbClr val="C00000"/>
                </a:solidFill>
                <a:latin typeface="Lucida Sans Unicode" panose="020B0602030504020204" pitchFamily="34" charset="0"/>
                <a:cs typeface="Lucida Sans Unicode" panose="020B0602030504020204" pitchFamily="34" charset="0"/>
              </a:rPr>
              <a:t>roten</a:t>
            </a:r>
            <a:r>
              <a:rPr lang="de-DE" sz="1100" dirty="0">
                <a:solidFill>
                  <a:srgbClr val="C00000"/>
                </a:solidFill>
                <a:latin typeface="Lucida Sans Unicode" panose="020B0602030504020204" pitchFamily="34" charset="0"/>
                <a:cs typeface="Lucida Sans Unicode" panose="020B0602030504020204" pitchFamily="34" charset="0"/>
              </a:rPr>
              <a:t> </a:t>
            </a:r>
            <a:r>
              <a:rPr lang="de-DE" sz="1100" dirty="0">
                <a:solidFill>
                  <a:srgbClr val="5C5F53"/>
                </a:solidFill>
                <a:latin typeface="Lucida Sans Unicode" panose="020B0602030504020204" pitchFamily="34" charset="0"/>
                <a:cs typeface="Lucida Sans Unicode" panose="020B0602030504020204" pitchFamily="34" charset="0"/>
              </a:rPr>
              <a:t>Teil vom </a:t>
            </a:r>
            <a:r>
              <a:rPr lang="de-DE" sz="1100" b="1" dirty="0">
                <a:solidFill>
                  <a:srgbClr val="0076B7"/>
                </a:solidFill>
                <a:latin typeface="Lucida Sans Unicode" panose="020B0602030504020204" pitchFamily="34" charset="0"/>
                <a:cs typeface="Lucida Sans Unicode" panose="020B0602030504020204" pitchFamily="34" charset="0"/>
              </a:rPr>
              <a:t>routine-geprägten</a:t>
            </a:r>
            <a:r>
              <a:rPr lang="de-DE" sz="1100" dirty="0">
                <a:solidFill>
                  <a:srgbClr val="5C5F53"/>
                </a:solidFill>
                <a:latin typeface="Lucida Sans Unicode" panose="020B0602030504020204" pitchFamily="34" charset="0"/>
                <a:cs typeface="Lucida Sans Unicode" panose="020B0602030504020204" pitchFamily="34" charset="0"/>
              </a:rPr>
              <a:t>, mechanischen, </a:t>
            </a:r>
            <a:r>
              <a:rPr lang="de-DE" sz="1100" b="1" dirty="0">
                <a:solidFill>
                  <a:srgbClr val="0076B7"/>
                </a:solidFill>
                <a:latin typeface="Lucida Sans Unicode" panose="020B0602030504020204" pitchFamily="34" charset="0"/>
                <a:cs typeface="Lucida Sans Unicode" panose="020B0602030504020204" pitchFamily="34" charset="0"/>
              </a:rPr>
              <a:t>blauen</a:t>
            </a:r>
            <a:r>
              <a:rPr lang="de-DE" sz="1100" dirty="0">
                <a:solidFill>
                  <a:srgbClr val="0076B7"/>
                </a:solidFill>
                <a:latin typeface="Lucida Sans Unicode" panose="020B0602030504020204" pitchFamily="34" charset="0"/>
                <a:cs typeface="Lucida Sans Unicode" panose="020B0602030504020204" pitchFamily="34" charset="0"/>
              </a:rPr>
              <a:t> </a:t>
            </a:r>
            <a:r>
              <a:rPr lang="de-DE" sz="1100" dirty="0">
                <a:solidFill>
                  <a:srgbClr val="5C5F53"/>
                </a:solidFill>
                <a:latin typeface="Lucida Sans Unicode" panose="020B0602030504020204" pitchFamily="34" charset="0"/>
                <a:cs typeface="Lucida Sans Unicode" panose="020B0602030504020204" pitchFamily="34" charset="0"/>
              </a:rPr>
              <a:t>Teil zu trennen.</a:t>
            </a:r>
          </a:p>
          <a:p>
            <a:pPr algn="l">
              <a:lnSpc>
                <a:spcPct val="114000"/>
              </a:lnSpc>
              <a:spcBef>
                <a:spcPts val="488"/>
              </a:spcBef>
            </a:pPr>
            <a:r>
              <a:rPr lang="de-DE" sz="1100" dirty="0">
                <a:solidFill>
                  <a:srgbClr val="5C5F53"/>
                </a:solidFill>
                <a:latin typeface="Lucida Sans Unicode" panose="020B0602030504020204" pitchFamily="34" charset="0"/>
                <a:cs typeface="Lucida Sans Unicode" panose="020B0602030504020204" pitchFamily="34" charset="0"/>
              </a:rPr>
              <a:t>Wenn </a:t>
            </a:r>
            <a:r>
              <a:rPr lang="de-DE" sz="1100" b="1" dirty="0">
                <a:solidFill>
                  <a:srgbClr val="0076B7"/>
                </a:solidFill>
                <a:latin typeface="Lucida Sans Unicode" panose="020B0602030504020204" pitchFamily="34" charset="0"/>
                <a:cs typeface="Lucida Sans Unicode" panose="020B0602030504020204" pitchFamily="34" charset="0"/>
              </a:rPr>
              <a:t>Routineprobleme</a:t>
            </a:r>
            <a:r>
              <a:rPr lang="de-DE" sz="1100" dirty="0">
                <a:solidFill>
                  <a:srgbClr val="0076B7"/>
                </a:solidFill>
                <a:latin typeface="Lucida Sans Unicode" panose="020B0602030504020204" pitchFamily="34" charset="0"/>
                <a:cs typeface="Lucida Sans Unicode" panose="020B0602030504020204" pitchFamily="34" charset="0"/>
              </a:rPr>
              <a:t> </a:t>
            </a:r>
            <a:r>
              <a:rPr lang="de-DE" sz="1100" dirty="0">
                <a:solidFill>
                  <a:srgbClr val="5C5F53"/>
                </a:solidFill>
                <a:latin typeface="Lucida Sans Unicode" panose="020B0602030504020204" pitchFamily="34" charset="0"/>
                <a:cs typeface="Lucida Sans Unicode" panose="020B0602030504020204" pitchFamily="34" charset="0"/>
              </a:rPr>
              <a:t>gelöst werden sollen, dann ist Wissen in Form von </a:t>
            </a:r>
            <a:r>
              <a:rPr lang="de-DE" sz="1100" b="1" dirty="0">
                <a:solidFill>
                  <a:srgbClr val="0076B7"/>
                </a:solidFill>
                <a:latin typeface="Lucida Sans Unicode" panose="020B0602030504020204" pitchFamily="34" charset="0"/>
                <a:cs typeface="Lucida Sans Unicode" panose="020B0602030504020204" pitchFamily="34" charset="0"/>
              </a:rPr>
              <a:t>Prozessen</a:t>
            </a:r>
            <a:r>
              <a:rPr lang="de-DE" sz="1100" dirty="0">
                <a:solidFill>
                  <a:srgbClr val="0076B7"/>
                </a:solidFill>
                <a:latin typeface="Lucida Sans Unicode" panose="020B0602030504020204" pitchFamily="34" charset="0"/>
                <a:cs typeface="Lucida Sans Unicode" panose="020B0602030504020204" pitchFamily="34" charset="0"/>
              </a:rPr>
              <a:t> </a:t>
            </a:r>
            <a:r>
              <a:rPr lang="de-DE" sz="1100" dirty="0">
                <a:solidFill>
                  <a:srgbClr val="5C5F53"/>
                </a:solidFill>
                <a:latin typeface="Lucida Sans Unicode" panose="020B0602030504020204" pitchFamily="34" charset="0"/>
                <a:cs typeface="Lucida Sans Unicode" panose="020B0602030504020204" pitchFamily="34" charset="0"/>
              </a:rPr>
              <a:t>unschlagbar. Schädliche Unordnung nennen wir dann </a:t>
            </a:r>
            <a:r>
              <a:rPr lang="de-DE" sz="1100" b="1" dirty="0">
                <a:solidFill>
                  <a:srgbClr val="0076B7"/>
                </a:solidFill>
                <a:latin typeface="Lucida Sans Unicode" panose="020B0602030504020204" pitchFamily="34" charset="0"/>
                <a:cs typeface="Lucida Sans Unicode" panose="020B0602030504020204" pitchFamily="34" charset="0"/>
              </a:rPr>
              <a:t>Chaos</a:t>
            </a:r>
            <a:r>
              <a:rPr lang="de-DE" sz="1100" dirty="0">
                <a:solidFill>
                  <a:srgbClr val="5C5F53"/>
                </a:solidFill>
                <a:latin typeface="Lucida Sans Unicode" panose="020B0602030504020204" pitchFamily="34" charset="0"/>
                <a:cs typeface="Lucida Sans Unicode" panose="020B0602030504020204" pitchFamily="34" charset="0"/>
              </a:rPr>
              <a:t>. </a:t>
            </a:r>
          </a:p>
          <a:p>
            <a:pPr algn="l">
              <a:lnSpc>
                <a:spcPct val="114000"/>
              </a:lnSpc>
              <a:spcBef>
                <a:spcPts val="488"/>
              </a:spcBef>
            </a:pPr>
            <a:r>
              <a:rPr lang="de-DE" sz="1100" dirty="0">
                <a:solidFill>
                  <a:srgbClr val="5C5F53"/>
                </a:solidFill>
                <a:latin typeface="Lucida Sans Unicode" panose="020B0602030504020204" pitchFamily="34" charset="0"/>
                <a:cs typeface="Lucida Sans Unicode" panose="020B0602030504020204" pitchFamily="34" charset="0"/>
              </a:rPr>
              <a:t>Handelt es sich um überraschende neue Probleme, für die es noch kein oder wenig Wissen in Form einer Routine-Lösung gibt, dann braucht es Menschen – am besten Könner - mit Ideen und dem Mut zu Entscheidungen. Das sieht dann ebenfalls aus wie Chaos, wir nennen diese Unordnung aber </a:t>
            </a:r>
            <a:r>
              <a:rPr lang="de-DE" sz="1100" b="1" dirty="0">
                <a:solidFill>
                  <a:srgbClr val="C00000"/>
                </a:solidFill>
                <a:latin typeface="Lucida Sans Unicode" panose="020B0602030504020204" pitchFamily="34" charset="0"/>
                <a:cs typeface="Lucida Sans Unicode" panose="020B0602030504020204" pitchFamily="34" charset="0"/>
              </a:rPr>
              <a:t>Dynamik</a:t>
            </a:r>
            <a:r>
              <a:rPr lang="de-DE" sz="1100" dirty="0">
                <a:solidFill>
                  <a:srgbClr val="5C5F53"/>
                </a:solidFill>
                <a:latin typeface="Lucida Sans Unicode" panose="020B0602030504020204" pitchFamily="34" charset="0"/>
                <a:cs typeface="Lucida Sans Unicode" panose="020B0602030504020204" pitchFamily="34" charset="0"/>
              </a:rPr>
              <a:t>. Sie ist in vielen Unternehmen Teil der Kernkompetenz. Wenn es diese Dynamik in der Wertschöpfungsebene nicht gäbe, dann würden keine Aufträge mehr ausgeliefert werden. </a:t>
            </a:r>
          </a:p>
          <a:p>
            <a:pPr algn="l">
              <a:lnSpc>
                <a:spcPct val="114000"/>
              </a:lnSpc>
              <a:spcBef>
                <a:spcPts val="488"/>
              </a:spcBef>
            </a:pPr>
            <a:r>
              <a:rPr lang="de-DE" sz="1100" dirty="0">
                <a:solidFill>
                  <a:srgbClr val="5C5F53"/>
                </a:solidFill>
                <a:latin typeface="Lucida Sans Unicode" panose="020B0602030504020204" pitchFamily="34" charset="0"/>
                <a:cs typeface="Lucida Sans Unicode" panose="020B0602030504020204" pitchFamily="34" charset="0"/>
              </a:rPr>
              <a:t>Die Entscheidende Frage bei der Gestaltung von Prozessen: Können wir den roten Anteil ungestraft </a:t>
            </a:r>
            <a:r>
              <a:rPr lang="de-DE" sz="1100" b="1" dirty="0">
                <a:solidFill>
                  <a:srgbClr val="5C5F53"/>
                </a:solidFill>
                <a:latin typeface="Lucida Sans Unicode" panose="020B0602030504020204" pitchFamily="34" charset="0"/>
                <a:cs typeface="Lucida Sans Unicode" panose="020B0602030504020204" pitchFamily="34" charset="0"/>
              </a:rPr>
              <a:t>wegdenken</a:t>
            </a:r>
            <a:r>
              <a:rPr lang="de-DE" sz="1100" dirty="0">
                <a:solidFill>
                  <a:srgbClr val="5C5F53"/>
                </a:solidFill>
                <a:latin typeface="Lucida Sans Unicode" panose="020B0602030504020204" pitchFamily="34" charset="0"/>
                <a:cs typeface="Lucida Sans Unicode" panose="020B0602030504020204" pitchFamily="34" charset="0"/>
              </a:rPr>
              <a:t>? Können wir ihn ignorieren und uns auf die Gestaltung der Prozesse konzentrieren? Wenn der rote Anteil hoch ist, geht das schief. Wir nenne das die </a:t>
            </a:r>
            <a:r>
              <a:rPr lang="de-DE" sz="1100" b="1" dirty="0">
                <a:solidFill>
                  <a:srgbClr val="0076B7"/>
                </a:solidFill>
                <a:latin typeface="Lucida Sans Unicode" panose="020B0602030504020204" pitchFamily="34" charset="0"/>
                <a:cs typeface="Lucida Sans Unicode" panose="020B0602030504020204" pitchFamily="34" charset="0"/>
              </a:rPr>
              <a:t>blaue Falle</a:t>
            </a:r>
            <a:r>
              <a:rPr lang="de-DE" sz="1100" dirty="0">
                <a:solidFill>
                  <a:srgbClr val="0076B7"/>
                </a:solidFill>
                <a:latin typeface="Lucida Sans Unicode" panose="020B0602030504020204" pitchFamily="34" charset="0"/>
                <a:cs typeface="Lucida Sans Unicode" panose="020B0602030504020204" pitchFamily="34" charset="0"/>
              </a:rPr>
              <a:t>.</a:t>
            </a:r>
          </a:p>
        </p:txBody>
      </p:sp>
      <p:pic>
        <p:nvPicPr>
          <p:cNvPr id="7" name="Picture 2" descr="C:\Users\VundS02\Dropbox (VundS)\VundS\B_Org Shop\B_02_Veranstaltungen extern\B_0213_Veranstaltung Denkwerkstatt für Neuen Maschinenbau\Denkwerkstatt 22.02.2017 Stuttgart\Bilder\Neue Datei 63_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1313" y="1412776"/>
            <a:ext cx="3867374" cy="5178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063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endParaRPr lang="de-DE"/>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056" y="1435795"/>
            <a:ext cx="9959624" cy="55215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el 1"/>
          <p:cNvSpPr>
            <a:spLocks noGrp="1"/>
          </p:cNvSpPr>
          <p:nvPr>
            <p:ph type="title"/>
          </p:nvPr>
        </p:nvSpPr>
        <p:spPr>
          <a:xfrm>
            <a:off x="341313" y="195263"/>
            <a:ext cx="7607300" cy="863600"/>
          </a:xfrm>
        </p:spPr>
        <p:txBody>
          <a:bodyPr/>
          <a:lstStyle/>
          <a:p>
            <a:r>
              <a:rPr lang="de-DE" dirty="0"/>
              <a:t>Die blaue Falle</a:t>
            </a:r>
          </a:p>
        </p:txBody>
      </p:sp>
    </p:spTree>
    <p:extLst>
      <p:ext uri="{BB962C8B-B14F-4D97-AF65-F5344CB8AC3E}">
        <p14:creationId xmlns:p14="http://schemas.microsoft.com/office/powerpoint/2010/main" val="1944385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41313" y="-99392"/>
            <a:ext cx="7607300" cy="863600"/>
          </a:xfrm>
        </p:spPr>
        <p:txBody>
          <a:bodyPr/>
          <a:lstStyle/>
          <a:p>
            <a:r>
              <a:rPr lang="de-DE" dirty="0"/>
              <a:t>Welchen Preis wollen Sie bezahlen?</a:t>
            </a:r>
          </a:p>
        </p:txBody>
      </p:sp>
      <p:cxnSp>
        <p:nvCxnSpPr>
          <p:cNvPr id="5" name="Gerade Verbindung 4"/>
          <p:cNvCxnSpPr/>
          <p:nvPr/>
        </p:nvCxnSpPr>
        <p:spPr bwMode="auto">
          <a:xfrm>
            <a:off x="107504" y="4077072"/>
            <a:ext cx="8784976" cy="0"/>
          </a:xfrm>
          <a:prstGeom prst="line">
            <a:avLst/>
          </a:prstGeom>
          <a:noFill/>
          <a:ln w="28575" cap="flat" cmpd="sng" algn="ctr">
            <a:solidFill>
              <a:schemeClr val="tx1"/>
            </a:solidFill>
            <a:prstDash val="solid"/>
            <a:round/>
            <a:headEnd type="none" w="med" len="med"/>
            <a:tailEnd type="none" w="lg" len="lg"/>
          </a:ln>
          <a:effectLst/>
        </p:spPr>
      </p:cxnSp>
      <p:sp>
        <p:nvSpPr>
          <p:cNvPr id="6" name="Textfeld 5"/>
          <p:cNvSpPr txBox="1"/>
          <p:nvPr/>
        </p:nvSpPr>
        <p:spPr>
          <a:xfrm>
            <a:off x="4172143" y="686073"/>
            <a:ext cx="4720337" cy="726703"/>
          </a:xfrm>
          <a:prstGeom prst="rect">
            <a:avLst/>
          </a:prstGeom>
          <a:noFill/>
        </p:spPr>
        <p:txBody>
          <a:bodyPr wrap="none" lIns="0" rtlCol="0">
            <a:noAutofit/>
          </a:bodyPr>
          <a:lstStyle/>
          <a:p>
            <a:pPr algn="l">
              <a:lnSpc>
                <a:spcPct val="114000"/>
              </a:lnSpc>
              <a:spcBef>
                <a:spcPts val="488"/>
              </a:spcBef>
            </a:pPr>
            <a:r>
              <a:rPr lang="de-DE" dirty="0">
                <a:solidFill>
                  <a:srgbClr val="5D5F53"/>
                </a:solidFill>
                <a:latin typeface="Lucida Sans Unicode" panose="020B0602030504020204" pitchFamily="34" charset="0"/>
                <a:cs typeface="Lucida Sans Unicode" panose="020B0602030504020204" pitchFamily="34" charset="0"/>
              </a:rPr>
              <a:t>„</a:t>
            </a:r>
            <a:r>
              <a:rPr lang="de-DE" sz="1600" dirty="0">
                <a:solidFill>
                  <a:srgbClr val="5D5F53"/>
                </a:solidFill>
                <a:latin typeface="Lucida Sans Unicode" panose="020B0602030504020204" pitchFamily="34" charset="0"/>
                <a:cs typeface="Lucida Sans Unicode" panose="020B0602030504020204" pitchFamily="34" charset="0"/>
              </a:rPr>
              <a:t>10% unserer Mitarbeiter beklauen mich.</a:t>
            </a:r>
          </a:p>
          <a:p>
            <a:pPr algn="l">
              <a:lnSpc>
                <a:spcPct val="114000"/>
              </a:lnSpc>
              <a:spcBef>
                <a:spcPts val="488"/>
              </a:spcBef>
            </a:pPr>
            <a:r>
              <a:rPr lang="de-DE" dirty="0">
                <a:solidFill>
                  <a:srgbClr val="5D5F53"/>
                </a:solidFill>
                <a:latin typeface="Lucida Sans Unicode" panose="020B0602030504020204" pitchFamily="34" charset="0"/>
                <a:cs typeface="Lucida Sans Unicode" panose="020B0602030504020204" pitchFamily="34" charset="0"/>
              </a:rPr>
              <a:t>Soll ich 90% dafür bestrafen und demotivieren?“</a:t>
            </a:r>
            <a:endParaRPr lang="de-DE" sz="1600" dirty="0">
              <a:solidFill>
                <a:srgbClr val="5D5F53"/>
              </a:solidFill>
              <a:latin typeface="Lucida Sans Unicode" panose="020B0602030504020204" pitchFamily="34" charset="0"/>
              <a:cs typeface="Lucida Sans Unicode" panose="020B0602030504020204" pitchFamily="34" charset="0"/>
            </a:endParaRPr>
          </a:p>
        </p:txBody>
      </p:sp>
      <p:sp>
        <p:nvSpPr>
          <p:cNvPr id="7" name="Textfeld 6"/>
          <p:cNvSpPr txBox="1"/>
          <p:nvPr/>
        </p:nvSpPr>
        <p:spPr>
          <a:xfrm>
            <a:off x="827584" y="4581128"/>
            <a:ext cx="914400" cy="914400"/>
          </a:xfrm>
          <a:prstGeom prst="rect">
            <a:avLst/>
          </a:prstGeom>
          <a:noFill/>
        </p:spPr>
        <p:txBody>
          <a:bodyPr wrap="none" lIns="0" rtlCol="0">
            <a:noAutofit/>
          </a:bodyPr>
          <a:lstStyle/>
          <a:p>
            <a:pPr algn="l">
              <a:lnSpc>
                <a:spcPct val="114000"/>
              </a:lnSpc>
              <a:spcBef>
                <a:spcPts val="488"/>
              </a:spcBef>
            </a:pPr>
            <a:r>
              <a:rPr lang="de-DE" sz="2400" dirty="0">
                <a:solidFill>
                  <a:srgbClr val="0076B7"/>
                </a:solidFill>
                <a:latin typeface="Lucida Sans Unicode" panose="020B0602030504020204" pitchFamily="34" charset="0"/>
                <a:cs typeface="Lucida Sans Unicode" panose="020B0602030504020204" pitchFamily="34" charset="0"/>
              </a:rPr>
              <a:t>Der blaue Preis </a:t>
            </a:r>
            <a:r>
              <a:rPr lang="de-DE" sz="1400" dirty="0">
                <a:solidFill>
                  <a:srgbClr val="0076B7"/>
                </a:solidFill>
                <a:latin typeface="Lucida Sans Unicode" panose="020B0602030504020204" pitchFamily="34" charset="0"/>
                <a:cs typeface="Lucida Sans Unicode" panose="020B0602030504020204" pitchFamily="34" charset="0"/>
              </a:rPr>
              <a:t>(für zu viel blau): </a:t>
            </a:r>
            <a:endParaRPr lang="de-DE" sz="2400" dirty="0">
              <a:solidFill>
                <a:srgbClr val="0076B7"/>
              </a:solidFill>
              <a:latin typeface="Lucida Sans Unicode" panose="020B0602030504020204" pitchFamily="34" charset="0"/>
              <a:cs typeface="Lucida Sans Unicode" panose="020B0602030504020204" pitchFamily="34" charset="0"/>
            </a:endParaRPr>
          </a:p>
          <a:p>
            <a:pPr marL="285750" indent="-285750" algn="l">
              <a:lnSpc>
                <a:spcPct val="114000"/>
              </a:lnSpc>
              <a:spcBef>
                <a:spcPts val="488"/>
              </a:spcBef>
              <a:buFontTx/>
              <a:buChar char="-"/>
            </a:pPr>
            <a:r>
              <a:rPr lang="de-DE" sz="1600" dirty="0">
                <a:solidFill>
                  <a:srgbClr val="5D5F53"/>
                </a:solidFill>
                <a:latin typeface="Lucida Sans Unicode" panose="020B0602030504020204" pitchFamily="34" charset="0"/>
                <a:cs typeface="Lucida Sans Unicode" panose="020B0602030504020204" pitchFamily="34" charset="0"/>
              </a:rPr>
              <a:t>Die </a:t>
            </a:r>
            <a:r>
              <a:rPr lang="de-DE" dirty="0">
                <a:solidFill>
                  <a:srgbClr val="5D5F53"/>
                </a:solidFill>
                <a:latin typeface="Lucida Sans Unicode" panose="020B0602030504020204" pitchFamily="34" charset="0"/>
                <a:cs typeface="Lucida Sans Unicode" panose="020B0602030504020204" pitchFamily="34" charset="0"/>
              </a:rPr>
              <a:t>Nutzung und die Kultivierung von </a:t>
            </a:r>
            <a:r>
              <a:rPr lang="de-DE" sz="1600" dirty="0">
                <a:solidFill>
                  <a:srgbClr val="5D5F53"/>
                </a:solidFill>
                <a:latin typeface="Lucida Sans Unicode" panose="020B0602030504020204" pitchFamily="34" charset="0"/>
                <a:cs typeface="Lucida Sans Unicode" panose="020B0602030504020204" pitchFamily="34" charset="0"/>
              </a:rPr>
              <a:t>Können nimmt ab.</a:t>
            </a:r>
          </a:p>
          <a:p>
            <a:pPr marL="285750" indent="-285750" algn="l">
              <a:lnSpc>
                <a:spcPct val="114000"/>
              </a:lnSpc>
              <a:spcBef>
                <a:spcPts val="488"/>
              </a:spcBef>
              <a:buFontTx/>
              <a:buChar char="-"/>
            </a:pPr>
            <a:r>
              <a:rPr lang="de-DE" dirty="0">
                <a:solidFill>
                  <a:srgbClr val="5D5F53"/>
                </a:solidFill>
                <a:latin typeface="Lucida Sans Unicode" panose="020B0602030504020204" pitchFamily="34" charset="0"/>
                <a:cs typeface="Lucida Sans Unicode" panose="020B0602030504020204" pitchFamily="34" charset="0"/>
              </a:rPr>
              <a:t>Bindung und Teamgeist nehmen ab.</a:t>
            </a:r>
          </a:p>
          <a:p>
            <a:pPr marL="285750" indent="-285750" algn="l">
              <a:lnSpc>
                <a:spcPct val="114000"/>
              </a:lnSpc>
              <a:spcBef>
                <a:spcPts val="488"/>
              </a:spcBef>
              <a:buFontTx/>
              <a:buChar char="-"/>
            </a:pPr>
            <a:r>
              <a:rPr lang="de-DE" sz="1600" dirty="0">
                <a:solidFill>
                  <a:srgbClr val="5D5F53"/>
                </a:solidFill>
                <a:latin typeface="Lucida Sans Unicode" panose="020B0602030504020204" pitchFamily="34" charset="0"/>
                <a:cs typeface="Lucida Sans Unicode" panose="020B0602030504020204" pitchFamily="34" charset="0"/>
              </a:rPr>
              <a:t>Prozess-Theater entsteht.</a:t>
            </a:r>
          </a:p>
          <a:p>
            <a:pPr marL="285750" indent="-285750" algn="l">
              <a:lnSpc>
                <a:spcPct val="114000"/>
              </a:lnSpc>
              <a:spcBef>
                <a:spcPts val="488"/>
              </a:spcBef>
              <a:buFontTx/>
              <a:buChar char="-"/>
            </a:pPr>
            <a:r>
              <a:rPr lang="de-DE" dirty="0">
                <a:solidFill>
                  <a:srgbClr val="5D5F53"/>
                </a:solidFill>
                <a:latin typeface="Lucida Sans Unicode" panose="020B0602030504020204" pitchFamily="34" charset="0"/>
                <a:cs typeface="Lucida Sans Unicode" panose="020B0602030504020204" pitchFamily="34" charset="0"/>
              </a:rPr>
              <a:t>Mistrauen zwischen Zentrum und Peripherie</a:t>
            </a:r>
          </a:p>
          <a:p>
            <a:pPr marL="285750" indent="-285750" algn="l">
              <a:lnSpc>
                <a:spcPct val="114000"/>
              </a:lnSpc>
              <a:spcBef>
                <a:spcPts val="488"/>
              </a:spcBef>
              <a:buFontTx/>
              <a:buChar char="-"/>
            </a:pPr>
            <a:r>
              <a:rPr lang="de-DE" sz="1600" dirty="0">
                <a:solidFill>
                  <a:srgbClr val="5D5F53"/>
                </a:solidFill>
                <a:latin typeface="Lucida Sans Unicode" panose="020B0602030504020204" pitchFamily="34" charset="0"/>
                <a:cs typeface="Lucida Sans Unicode" panose="020B0602030504020204" pitchFamily="34" charset="0"/>
              </a:rPr>
              <a:t>Dir Organisation „verblödet“ und kann nur mühsam mit Dynamik umgehen.</a:t>
            </a:r>
          </a:p>
        </p:txBody>
      </p:sp>
      <p:sp>
        <p:nvSpPr>
          <p:cNvPr id="8" name="Textfeld 7"/>
          <p:cNvSpPr txBox="1"/>
          <p:nvPr/>
        </p:nvSpPr>
        <p:spPr>
          <a:xfrm>
            <a:off x="827584" y="1362472"/>
            <a:ext cx="914400" cy="914400"/>
          </a:xfrm>
          <a:prstGeom prst="rect">
            <a:avLst/>
          </a:prstGeom>
          <a:noFill/>
        </p:spPr>
        <p:txBody>
          <a:bodyPr wrap="none" lIns="0" rtlCol="0">
            <a:noAutofit/>
          </a:bodyPr>
          <a:lstStyle/>
          <a:p>
            <a:pPr algn="l">
              <a:lnSpc>
                <a:spcPct val="114000"/>
              </a:lnSpc>
              <a:spcBef>
                <a:spcPts val="488"/>
              </a:spcBef>
            </a:pPr>
            <a:r>
              <a:rPr lang="de-DE" sz="2400" dirty="0">
                <a:solidFill>
                  <a:srgbClr val="C00000"/>
                </a:solidFill>
                <a:latin typeface="Lucida Sans Unicode" panose="020B0602030504020204" pitchFamily="34" charset="0"/>
                <a:cs typeface="Lucida Sans Unicode" panose="020B0602030504020204" pitchFamily="34" charset="0"/>
              </a:rPr>
              <a:t>Der rote Preis</a:t>
            </a:r>
            <a:r>
              <a:rPr lang="de-DE" sz="1200" dirty="0">
                <a:solidFill>
                  <a:srgbClr val="C00000"/>
                </a:solidFill>
                <a:latin typeface="Lucida Sans Unicode" panose="020B0602030504020204" pitchFamily="34" charset="0"/>
                <a:cs typeface="Lucida Sans Unicode" panose="020B0602030504020204" pitchFamily="34" charset="0"/>
              </a:rPr>
              <a:t> (für zu viel rot):</a:t>
            </a:r>
            <a:r>
              <a:rPr lang="de-DE" sz="2400" dirty="0">
                <a:solidFill>
                  <a:srgbClr val="C00000"/>
                </a:solidFill>
                <a:latin typeface="Lucida Sans Unicode" panose="020B0602030504020204" pitchFamily="34" charset="0"/>
                <a:cs typeface="Lucida Sans Unicode" panose="020B0602030504020204" pitchFamily="34" charset="0"/>
              </a:rPr>
              <a:t> </a:t>
            </a:r>
          </a:p>
          <a:p>
            <a:pPr marL="285750" indent="-285750" algn="l">
              <a:lnSpc>
                <a:spcPct val="114000"/>
              </a:lnSpc>
              <a:spcBef>
                <a:spcPts val="488"/>
              </a:spcBef>
              <a:buFontTx/>
              <a:buChar char="-"/>
            </a:pPr>
            <a:r>
              <a:rPr lang="de-DE" sz="1600" dirty="0">
                <a:solidFill>
                  <a:srgbClr val="5D5F53"/>
                </a:solidFill>
                <a:latin typeface="Lucida Sans Unicode" panose="020B0602030504020204" pitchFamily="34" charset="0"/>
                <a:cs typeface="Lucida Sans Unicode" panose="020B0602030504020204" pitchFamily="34" charset="0"/>
              </a:rPr>
              <a:t>Mögliche </a:t>
            </a:r>
            <a:r>
              <a:rPr lang="de-DE" sz="1600" dirty="0" err="1">
                <a:solidFill>
                  <a:srgbClr val="5D5F53"/>
                </a:solidFill>
                <a:latin typeface="Lucida Sans Unicode" panose="020B0602030504020204" pitchFamily="34" charset="0"/>
                <a:cs typeface="Lucida Sans Unicode" panose="020B0602030504020204" pitchFamily="34" charset="0"/>
              </a:rPr>
              <a:t>Effizienzen</a:t>
            </a:r>
            <a:r>
              <a:rPr lang="de-DE" sz="1600" dirty="0">
                <a:solidFill>
                  <a:srgbClr val="5D5F53"/>
                </a:solidFill>
                <a:latin typeface="Lucida Sans Unicode" panose="020B0602030504020204" pitchFamily="34" charset="0"/>
                <a:cs typeface="Lucida Sans Unicode" panose="020B0602030504020204" pitchFamily="34" charset="0"/>
              </a:rPr>
              <a:t> werden nicht genutzt.</a:t>
            </a:r>
          </a:p>
          <a:p>
            <a:pPr marL="285750" indent="-285750" algn="l">
              <a:lnSpc>
                <a:spcPct val="114000"/>
              </a:lnSpc>
              <a:spcBef>
                <a:spcPts val="488"/>
              </a:spcBef>
              <a:buFontTx/>
              <a:buChar char="-"/>
            </a:pPr>
            <a:r>
              <a:rPr lang="de-DE" dirty="0">
                <a:solidFill>
                  <a:srgbClr val="5D5F53"/>
                </a:solidFill>
                <a:latin typeface="Lucida Sans Unicode" panose="020B0602030504020204" pitchFamily="34" charset="0"/>
                <a:cs typeface="Lucida Sans Unicode" panose="020B0602030504020204" pitchFamily="34" charset="0"/>
              </a:rPr>
              <a:t>Abhängigkeit von einzelnen Menschen. </a:t>
            </a:r>
          </a:p>
          <a:p>
            <a:pPr marL="285750" indent="-285750" algn="l">
              <a:lnSpc>
                <a:spcPct val="114000"/>
              </a:lnSpc>
              <a:spcBef>
                <a:spcPts val="488"/>
              </a:spcBef>
              <a:buFontTx/>
              <a:buChar char="-"/>
            </a:pPr>
            <a:r>
              <a:rPr lang="de-DE" sz="1600" dirty="0">
                <a:solidFill>
                  <a:srgbClr val="5D5F53"/>
                </a:solidFill>
                <a:latin typeface="Lucida Sans Unicode" panose="020B0602030504020204" pitchFamily="34" charset="0"/>
                <a:cs typeface="Lucida Sans Unicode" panose="020B0602030504020204" pitchFamily="34" charset="0"/>
              </a:rPr>
              <a:t>Veränderung der Organisation, wenn Könner kommen und gehen.</a:t>
            </a:r>
          </a:p>
          <a:p>
            <a:pPr marL="285750" indent="-285750" algn="l">
              <a:lnSpc>
                <a:spcPct val="114000"/>
              </a:lnSpc>
              <a:spcBef>
                <a:spcPts val="488"/>
              </a:spcBef>
              <a:buFontTx/>
              <a:buChar char="-"/>
            </a:pPr>
            <a:r>
              <a:rPr lang="de-DE" dirty="0">
                <a:solidFill>
                  <a:srgbClr val="5D5F53"/>
                </a:solidFill>
                <a:latin typeface="Lucida Sans Unicode" panose="020B0602030504020204" pitchFamily="34" charset="0"/>
                <a:cs typeface="Lucida Sans Unicode" panose="020B0602030504020204" pitchFamily="34" charset="0"/>
              </a:rPr>
              <a:t>Umgang mit Ambivalenz notwendig, weil Dinge nicht „geregelt sind“.</a:t>
            </a:r>
          </a:p>
          <a:p>
            <a:pPr marL="285750" indent="-285750" algn="l">
              <a:lnSpc>
                <a:spcPct val="114000"/>
              </a:lnSpc>
              <a:spcBef>
                <a:spcPts val="488"/>
              </a:spcBef>
              <a:buFontTx/>
              <a:buChar char="-"/>
            </a:pPr>
            <a:r>
              <a:rPr lang="de-DE" sz="1600" dirty="0">
                <a:solidFill>
                  <a:srgbClr val="5D5F53"/>
                </a:solidFill>
                <a:latin typeface="Lucida Sans Unicode" panose="020B0602030504020204" pitchFamily="34" charset="0"/>
                <a:cs typeface="Lucida Sans Unicode" panose="020B0602030504020204" pitchFamily="34" charset="0"/>
              </a:rPr>
              <a:t>Management wird verwundbarer, weil abhängiger.</a:t>
            </a:r>
          </a:p>
        </p:txBody>
      </p:sp>
      <p:sp>
        <p:nvSpPr>
          <p:cNvPr id="9" name="Textfeld 8"/>
          <p:cNvSpPr txBox="1"/>
          <p:nvPr/>
        </p:nvSpPr>
        <p:spPr>
          <a:xfrm>
            <a:off x="539552" y="3738736"/>
            <a:ext cx="5832648" cy="914400"/>
          </a:xfrm>
          <a:prstGeom prst="rect">
            <a:avLst/>
          </a:prstGeom>
          <a:noFill/>
        </p:spPr>
        <p:txBody>
          <a:bodyPr wrap="none" lIns="0" rtlCol="0">
            <a:noAutofit/>
          </a:bodyPr>
          <a:lstStyle/>
          <a:p>
            <a:pPr algn="l">
              <a:lnSpc>
                <a:spcPct val="114000"/>
              </a:lnSpc>
              <a:spcBef>
                <a:spcPts val="488"/>
              </a:spcBef>
            </a:pPr>
            <a:r>
              <a:rPr lang="de-DE" sz="1400" dirty="0">
                <a:solidFill>
                  <a:srgbClr val="5D5F53"/>
                </a:solidFill>
                <a:latin typeface="Lucida Sans Unicode" panose="020B0602030504020204" pitchFamily="34" charset="0"/>
                <a:cs typeface="Lucida Sans Unicode" panose="020B0602030504020204" pitchFamily="34" charset="0"/>
              </a:rPr>
              <a:t>Mal angenommen, hier wäre die perfekte Trennung von rotem und blauem Anteil</a:t>
            </a:r>
          </a:p>
        </p:txBody>
      </p:sp>
      <p:sp>
        <p:nvSpPr>
          <p:cNvPr id="10" name="Rechteck 9"/>
          <p:cNvSpPr/>
          <p:nvPr/>
        </p:nvSpPr>
        <p:spPr>
          <a:xfrm>
            <a:off x="436697" y="4153371"/>
            <a:ext cx="8135560" cy="337913"/>
          </a:xfrm>
          <a:prstGeom prst="rect">
            <a:avLst/>
          </a:prstGeom>
        </p:spPr>
        <p:txBody>
          <a:bodyPr wrap="none">
            <a:spAutoFit/>
          </a:bodyPr>
          <a:lstStyle/>
          <a:p>
            <a:pPr algn="l">
              <a:lnSpc>
                <a:spcPct val="114000"/>
              </a:lnSpc>
              <a:spcBef>
                <a:spcPts val="488"/>
              </a:spcBef>
            </a:pPr>
            <a:r>
              <a:rPr lang="de-DE" sz="1400" dirty="0">
                <a:solidFill>
                  <a:srgbClr val="5D5F53"/>
                </a:solidFill>
                <a:latin typeface="Lucida Sans Unicode" panose="020B0602030504020204" pitchFamily="34" charset="0"/>
                <a:cs typeface="Lucida Sans Unicode" panose="020B0602030504020204" pitchFamily="34" charset="0"/>
              </a:rPr>
              <a:t>für Ihre Realität. Die treffen Sie nie genau. Aber welchen Fehler würden Sie lieber machen? </a:t>
            </a:r>
          </a:p>
        </p:txBody>
      </p:sp>
    </p:spTree>
    <p:extLst>
      <p:ext uri="{BB962C8B-B14F-4D97-AF65-F5344CB8AC3E}">
        <p14:creationId xmlns:p14="http://schemas.microsoft.com/office/powerpoint/2010/main" val="51578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tabLst>
                <a:tab pos="7521575" algn="r"/>
              </a:tabLst>
            </a:pPr>
            <a:r>
              <a:rPr lang="de-DE" dirty="0"/>
              <a:t>Zentrum/Peripherie</a:t>
            </a:r>
          </a:p>
        </p:txBody>
      </p:sp>
      <p:sp>
        <p:nvSpPr>
          <p:cNvPr id="4" name="Rectangle 3"/>
          <p:cNvSpPr>
            <a:spLocks noChangeArrowheads="1"/>
          </p:cNvSpPr>
          <p:nvPr/>
        </p:nvSpPr>
        <p:spPr bwMode="blackWhite">
          <a:xfrm>
            <a:off x="4572000" y="1371253"/>
            <a:ext cx="4103691" cy="5178422"/>
          </a:xfrm>
          <a:prstGeom prst="rect">
            <a:avLst/>
          </a:prstGeom>
          <a:ln w="6350">
            <a:solidFill>
              <a:srgbClr val="A5A6A1"/>
            </a:solidFill>
          </a:ln>
        </p:spPr>
        <p:style>
          <a:lnRef idx="1">
            <a:schemeClr val="accent1"/>
          </a:lnRef>
          <a:fillRef idx="0">
            <a:schemeClr val="accent1"/>
          </a:fillRef>
          <a:effectRef idx="0">
            <a:schemeClr val="accent1"/>
          </a:effectRef>
          <a:fontRef idx="minor">
            <a:schemeClr val="tx1"/>
          </a:fontRef>
        </p:style>
        <p:txBody>
          <a:bodyPr/>
          <a:lstStyle/>
          <a:p>
            <a:pPr marL="3175" indent="-3175" algn="l"/>
            <a:endParaRPr lang="de-DE" dirty="0">
              <a:solidFill>
                <a:srgbClr val="FFFFFF"/>
              </a:solidFill>
            </a:endParaRPr>
          </a:p>
        </p:txBody>
      </p:sp>
      <p:sp>
        <p:nvSpPr>
          <p:cNvPr id="5" name="Rectangle 4"/>
          <p:cNvSpPr>
            <a:spLocks noChangeArrowheads="1"/>
          </p:cNvSpPr>
          <p:nvPr/>
        </p:nvSpPr>
        <p:spPr bwMode="blackWhite">
          <a:xfrm>
            <a:off x="4572000" y="980728"/>
            <a:ext cx="4103691" cy="390525"/>
          </a:xfrm>
          <a:prstGeom prst="rect">
            <a:avLst/>
          </a:prstGeom>
          <a:ln w="6350">
            <a:solidFill>
              <a:srgbClr val="A5A6A1"/>
            </a:solidFill>
          </a:ln>
        </p:spPr>
        <p:style>
          <a:lnRef idx="1">
            <a:schemeClr val="accent1"/>
          </a:lnRef>
          <a:fillRef idx="0">
            <a:schemeClr val="accent1"/>
          </a:fillRef>
          <a:effectRef idx="0">
            <a:schemeClr val="accent1"/>
          </a:effectRef>
          <a:fontRef idx="minor">
            <a:schemeClr val="tx1"/>
          </a:fontRef>
        </p:style>
        <p:txBody>
          <a:bodyPr/>
          <a:lstStyle/>
          <a:p>
            <a:pPr marL="3175" indent="-3175"/>
            <a:r>
              <a:rPr lang="de-DE" sz="1800" dirty="0">
                <a:solidFill>
                  <a:srgbClr val="0076B7"/>
                </a:solidFill>
                <a:cs typeface="Lucida Sans Unicode" panose="020B0602030504020204" pitchFamily="34" charset="0"/>
              </a:rPr>
              <a:t>Anmerkungen/Ergänzungen</a:t>
            </a:r>
          </a:p>
        </p:txBody>
      </p:sp>
      <p:sp>
        <p:nvSpPr>
          <p:cNvPr id="10" name="Textfeld 9"/>
          <p:cNvSpPr txBox="1"/>
          <p:nvPr/>
        </p:nvSpPr>
        <p:spPr>
          <a:xfrm>
            <a:off x="4644008" y="1371252"/>
            <a:ext cx="3960441" cy="5082083"/>
          </a:xfrm>
          <a:prstGeom prst="rect">
            <a:avLst/>
          </a:prstGeom>
          <a:noFill/>
        </p:spPr>
        <p:txBody>
          <a:bodyPr wrap="square" lIns="0" rtlCol="0">
            <a:noAutofit/>
          </a:bodyPr>
          <a:lstStyle/>
          <a:p>
            <a:pPr algn="l">
              <a:lnSpc>
                <a:spcPct val="114000"/>
              </a:lnSpc>
              <a:spcBef>
                <a:spcPts val="488"/>
              </a:spcBef>
            </a:pPr>
            <a:r>
              <a:rPr lang="de-DE" sz="1200" dirty="0">
                <a:solidFill>
                  <a:srgbClr val="5C5F53"/>
                </a:solidFill>
                <a:latin typeface="Lucida Sans Unicode" panose="020B0602030504020204" pitchFamily="34" charset="0"/>
                <a:cs typeface="Lucida Sans Unicode" panose="020B0602030504020204" pitchFamily="34" charset="0"/>
              </a:rPr>
              <a:t>Ein wachsendes Unternehmen zerfällt immer in zwei Sphären: Zentrum und Peripherie. Das </a:t>
            </a:r>
            <a:r>
              <a:rPr lang="de-DE" sz="1200" b="1" dirty="0">
                <a:solidFill>
                  <a:srgbClr val="5C5F53"/>
                </a:solidFill>
                <a:latin typeface="Lucida Sans Unicode" panose="020B0602030504020204" pitchFamily="34" charset="0"/>
                <a:cs typeface="Lucida Sans Unicode" panose="020B0602030504020204" pitchFamily="34" charset="0"/>
              </a:rPr>
              <a:t>Zentrum</a:t>
            </a:r>
            <a:r>
              <a:rPr lang="de-DE" sz="1200" dirty="0">
                <a:solidFill>
                  <a:srgbClr val="5C5F53"/>
                </a:solidFill>
                <a:latin typeface="Lucida Sans Unicode" panose="020B0602030504020204" pitchFamily="34" charset="0"/>
                <a:cs typeface="Lucida Sans Unicode" panose="020B0602030504020204" pitchFamily="34" charset="0"/>
              </a:rPr>
              <a:t> kümmert sich um die von den </a:t>
            </a:r>
            <a:r>
              <a:rPr lang="de-DE" sz="1200" b="1" dirty="0">
                <a:solidFill>
                  <a:srgbClr val="5C5F53"/>
                </a:solidFill>
                <a:latin typeface="Lucida Sans Unicode" panose="020B0602030504020204" pitchFamily="34" charset="0"/>
                <a:cs typeface="Lucida Sans Unicode" panose="020B0602030504020204" pitchFamily="34" charset="0"/>
              </a:rPr>
              <a:t>Eigentümern</a:t>
            </a:r>
            <a:r>
              <a:rPr lang="de-DE" sz="1200" dirty="0">
                <a:solidFill>
                  <a:srgbClr val="5C5F53"/>
                </a:solidFill>
                <a:latin typeface="Lucida Sans Unicode" panose="020B0602030504020204" pitchFamily="34" charset="0"/>
                <a:cs typeface="Lucida Sans Unicode" panose="020B0602030504020204" pitchFamily="34" charset="0"/>
              </a:rPr>
              <a:t> ausgeübten Zwänge – um Ertrag und damit um das Überleben, also um Wettbewerbsfähigkeit in der </a:t>
            </a:r>
            <a:r>
              <a:rPr lang="de-DE" sz="1200" b="1" dirty="0">
                <a:solidFill>
                  <a:srgbClr val="5C5F53"/>
                </a:solidFill>
                <a:latin typeface="Lucida Sans Unicode" panose="020B0602030504020204" pitchFamily="34" charset="0"/>
                <a:cs typeface="Lucida Sans Unicode" panose="020B0602030504020204" pitchFamily="34" charset="0"/>
              </a:rPr>
              <a:t>Zukunft</a:t>
            </a:r>
            <a:r>
              <a:rPr lang="de-DE" sz="1200" dirty="0">
                <a:solidFill>
                  <a:srgbClr val="5C5F53"/>
                </a:solidFill>
                <a:latin typeface="Lucida Sans Unicode" panose="020B0602030504020204" pitchFamily="34" charset="0"/>
                <a:cs typeface="Lucida Sans Unicode" panose="020B0602030504020204" pitchFamily="34" charset="0"/>
              </a:rPr>
              <a:t>. Die </a:t>
            </a:r>
            <a:r>
              <a:rPr lang="de-DE" sz="1200" b="1" dirty="0">
                <a:solidFill>
                  <a:srgbClr val="5C5F53"/>
                </a:solidFill>
                <a:latin typeface="Lucida Sans Unicode" panose="020B0602030504020204" pitchFamily="34" charset="0"/>
                <a:cs typeface="Lucida Sans Unicode" panose="020B0602030504020204" pitchFamily="34" charset="0"/>
              </a:rPr>
              <a:t>Peripherie</a:t>
            </a:r>
            <a:r>
              <a:rPr lang="de-DE" sz="1200" dirty="0">
                <a:solidFill>
                  <a:srgbClr val="5C5F53"/>
                </a:solidFill>
                <a:latin typeface="Lucida Sans Unicode" panose="020B0602030504020204" pitchFamily="34" charset="0"/>
                <a:cs typeface="Lucida Sans Unicode" panose="020B0602030504020204" pitchFamily="34" charset="0"/>
              </a:rPr>
              <a:t> kümmert sich um die vom </a:t>
            </a:r>
            <a:r>
              <a:rPr lang="de-DE" sz="1200" b="1" dirty="0">
                <a:solidFill>
                  <a:srgbClr val="5C5F53"/>
                </a:solidFill>
                <a:latin typeface="Lucida Sans Unicode" panose="020B0602030504020204" pitchFamily="34" charset="0"/>
                <a:cs typeface="Lucida Sans Unicode" panose="020B0602030504020204" pitchFamily="34" charset="0"/>
              </a:rPr>
              <a:t>Kunden</a:t>
            </a:r>
            <a:r>
              <a:rPr lang="de-DE" sz="1200" dirty="0">
                <a:solidFill>
                  <a:srgbClr val="5C5F53"/>
                </a:solidFill>
                <a:latin typeface="Lucida Sans Unicode" panose="020B0602030504020204" pitchFamily="34" charset="0"/>
                <a:cs typeface="Lucida Sans Unicode" panose="020B0602030504020204" pitchFamily="34" charset="0"/>
              </a:rPr>
              <a:t> ausgeübten Zwänge, also um die Wertschöpfung in der </a:t>
            </a:r>
            <a:r>
              <a:rPr lang="de-DE" sz="1200" b="1" dirty="0">
                <a:solidFill>
                  <a:srgbClr val="5C5F53"/>
                </a:solidFill>
                <a:latin typeface="Lucida Sans Unicode" panose="020B0602030504020204" pitchFamily="34" charset="0"/>
                <a:cs typeface="Lucida Sans Unicode" panose="020B0602030504020204" pitchFamily="34" charset="0"/>
              </a:rPr>
              <a:t>Gegenwart</a:t>
            </a:r>
            <a:r>
              <a:rPr lang="de-DE" sz="1200" dirty="0">
                <a:solidFill>
                  <a:srgbClr val="5C5F53"/>
                </a:solidFill>
                <a:latin typeface="Lucida Sans Unicode" panose="020B0602030504020204" pitchFamily="34" charset="0"/>
                <a:cs typeface="Lucida Sans Unicode" panose="020B0602030504020204" pitchFamily="34" charset="0"/>
              </a:rPr>
              <a:t>. Früher zeichnete sich das Zentrum durch das höchste Maß an Entscheidungskompetenz aus. Wenn Firmen projekthafte Aufträge abwickeln und/oder die Auf-träge mit einem hohen Maß an Überraschungen gesegnet sind, dann überlastet die Häufigkeit und Verschiedenheit der Überraschungen in den Projekten das Zentrum. Es kann der Peripherie nicht mehr schnell und nützlich genug Entscheidungen zur Verfügung stellen. Deshalb trifft die Peripherie selbst Entscheidungen – und übt so mit diesen spezifischen Problemen zurecht zu kommen. So entsteht operative Kompetenz – also Wissen und Können, wie Kunden-Projekte „ins Ziel gebracht werden“. Das Zentrum verliert diese Kompetenz.</a:t>
            </a:r>
          </a:p>
          <a:p>
            <a:pPr algn="l">
              <a:lnSpc>
                <a:spcPct val="114000"/>
              </a:lnSpc>
              <a:spcBef>
                <a:spcPts val="488"/>
              </a:spcBef>
            </a:pPr>
            <a:r>
              <a:rPr lang="de-DE" sz="1200" dirty="0">
                <a:solidFill>
                  <a:srgbClr val="5C5F53"/>
                </a:solidFill>
                <a:latin typeface="Lucida Sans Unicode" panose="020B0602030504020204" pitchFamily="34" charset="0"/>
                <a:cs typeface="Lucida Sans Unicode" panose="020B0602030504020204" pitchFamily="34" charset="0"/>
              </a:rPr>
              <a:t>Teil des Zentrums ist Management. Dieses lässt sich in Führung und Steuerung zerlegen.</a:t>
            </a:r>
          </a:p>
        </p:txBody>
      </p:sp>
      <p:pic>
        <p:nvPicPr>
          <p:cNvPr id="7" name="Picture 2" descr="C:\Users\VundS02\Dropbox (VundS)\VundS\B_Org Shop\B_02_Veranstaltungen extern\B_0213_Veranstaltung Denkwerkstatt für Neuen Maschinenbau\Denkwerkstatt 22.02.2017 Stuttgart\Bilder\Neue Datei 63_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1313" y="1052736"/>
            <a:ext cx="4074589" cy="5575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864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Was ist ein „kommunikatives Risiko“?</a:t>
            </a:r>
          </a:p>
        </p:txBody>
      </p:sp>
      <p:cxnSp>
        <p:nvCxnSpPr>
          <p:cNvPr id="5" name="Gerade Verbindung 4"/>
          <p:cNvCxnSpPr/>
          <p:nvPr/>
        </p:nvCxnSpPr>
        <p:spPr bwMode="auto">
          <a:xfrm>
            <a:off x="1867699" y="5633864"/>
            <a:ext cx="0" cy="1224136"/>
          </a:xfrm>
          <a:prstGeom prst="line">
            <a:avLst/>
          </a:prstGeom>
          <a:noFill/>
          <a:ln w="158750" cap="flat" cmpd="sng" algn="ctr">
            <a:solidFill>
              <a:schemeClr val="tx1">
                <a:lumMod val="75000"/>
              </a:schemeClr>
            </a:solidFill>
            <a:prstDash val="solid"/>
            <a:round/>
            <a:headEnd type="none" w="med" len="med"/>
            <a:tailEnd type="none" w="lg" len="lg"/>
          </a:ln>
          <a:effectLst/>
        </p:spPr>
      </p:cxnSp>
      <p:cxnSp>
        <p:nvCxnSpPr>
          <p:cNvPr id="6" name="Gerade Verbindung 5"/>
          <p:cNvCxnSpPr/>
          <p:nvPr/>
        </p:nvCxnSpPr>
        <p:spPr bwMode="auto">
          <a:xfrm>
            <a:off x="2379756" y="5633864"/>
            <a:ext cx="0" cy="1224136"/>
          </a:xfrm>
          <a:prstGeom prst="line">
            <a:avLst/>
          </a:prstGeom>
          <a:noFill/>
          <a:ln w="158750" cap="flat" cmpd="sng" algn="ctr">
            <a:solidFill>
              <a:schemeClr val="tx1">
                <a:lumMod val="75000"/>
              </a:schemeClr>
            </a:solidFill>
            <a:prstDash val="solid"/>
            <a:round/>
            <a:headEnd type="none" w="med" len="med"/>
            <a:tailEnd type="none" w="lg" len="lg"/>
          </a:ln>
          <a:effectLst/>
        </p:spPr>
      </p:cxnSp>
      <p:cxnSp>
        <p:nvCxnSpPr>
          <p:cNvPr id="7" name="Gerade Verbindung 6"/>
          <p:cNvCxnSpPr/>
          <p:nvPr/>
        </p:nvCxnSpPr>
        <p:spPr bwMode="auto">
          <a:xfrm>
            <a:off x="2891813" y="5633864"/>
            <a:ext cx="0" cy="1224136"/>
          </a:xfrm>
          <a:prstGeom prst="line">
            <a:avLst/>
          </a:prstGeom>
          <a:noFill/>
          <a:ln w="158750" cap="flat" cmpd="sng" algn="ctr">
            <a:solidFill>
              <a:schemeClr val="tx1">
                <a:lumMod val="75000"/>
              </a:schemeClr>
            </a:solidFill>
            <a:prstDash val="solid"/>
            <a:round/>
            <a:headEnd type="none" w="med" len="med"/>
            <a:tailEnd type="none" w="lg" len="lg"/>
          </a:ln>
          <a:effectLst/>
        </p:spPr>
      </p:cxnSp>
      <p:cxnSp>
        <p:nvCxnSpPr>
          <p:cNvPr id="8" name="Gerade Verbindung 7"/>
          <p:cNvCxnSpPr/>
          <p:nvPr/>
        </p:nvCxnSpPr>
        <p:spPr bwMode="auto">
          <a:xfrm>
            <a:off x="3403870" y="5633864"/>
            <a:ext cx="0" cy="1224136"/>
          </a:xfrm>
          <a:prstGeom prst="line">
            <a:avLst/>
          </a:prstGeom>
          <a:noFill/>
          <a:ln w="158750" cap="flat" cmpd="sng" algn="ctr">
            <a:solidFill>
              <a:schemeClr val="tx1">
                <a:lumMod val="75000"/>
              </a:schemeClr>
            </a:solidFill>
            <a:prstDash val="solid"/>
            <a:round/>
            <a:headEnd type="none" w="med" len="med"/>
            <a:tailEnd type="none" w="lg" len="lg"/>
          </a:ln>
          <a:effectLst/>
        </p:spPr>
      </p:cxnSp>
      <p:cxnSp>
        <p:nvCxnSpPr>
          <p:cNvPr id="9" name="Gerade Verbindung 8"/>
          <p:cNvCxnSpPr/>
          <p:nvPr/>
        </p:nvCxnSpPr>
        <p:spPr bwMode="auto">
          <a:xfrm>
            <a:off x="3915927" y="5633864"/>
            <a:ext cx="0" cy="1224136"/>
          </a:xfrm>
          <a:prstGeom prst="line">
            <a:avLst/>
          </a:prstGeom>
          <a:noFill/>
          <a:ln w="158750" cap="flat" cmpd="sng" algn="ctr">
            <a:solidFill>
              <a:schemeClr val="tx1">
                <a:lumMod val="75000"/>
              </a:schemeClr>
            </a:solidFill>
            <a:prstDash val="solid"/>
            <a:round/>
            <a:headEnd type="none" w="med" len="med"/>
            <a:tailEnd type="none" w="lg" len="lg"/>
          </a:ln>
          <a:effectLst/>
        </p:spPr>
      </p:cxnSp>
      <p:cxnSp>
        <p:nvCxnSpPr>
          <p:cNvPr id="10" name="Gerade Verbindung 9"/>
          <p:cNvCxnSpPr/>
          <p:nvPr/>
        </p:nvCxnSpPr>
        <p:spPr bwMode="auto">
          <a:xfrm>
            <a:off x="4427984" y="4941168"/>
            <a:ext cx="0" cy="1916832"/>
          </a:xfrm>
          <a:prstGeom prst="line">
            <a:avLst/>
          </a:prstGeom>
          <a:noFill/>
          <a:ln w="158750" cap="flat" cmpd="sng" algn="ctr">
            <a:solidFill>
              <a:schemeClr val="tx1">
                <a:lumMod val="75000"/>
              </a:schemeClr>
            </a:solidFill>
            <a:prstDash val="solid"/>
            <a:round/>
            <a:headEnd type="none" w="med" len="med"/>
            <a:tailEnd type="none" w="lg" len="lg"/>
          </a:ln>
          <a:effectLst/>
        </p:spPr>
      </p:cxnSp>
      <p:cxnSp>
        <p:nvCxnSpPr>
          <p:cNvPr id="11" name="Gerade Verbindung 10"/>
          <p:cNvCxnSpPr/>
          <p:nvPr/>
        </p:nvCxnSpPr>
        <p:spPr bwMode="auto">
          <a:xfrm>
            <a:off x="4940041" y="5633864"/>
            <a:ext cx="0" cy="1224136"/>
          </a:xfrm>
          <a:prstGeom prst="line">
            <a:avLst/>
          </a:prstGeom>
          <a:noFill/>
          <a:ln w="158750" cap="flat" cmpd="sng" algn="ctr">
            <a:solidFill>
              <a:schemeClr val="tx1">
                <a:lumMod val="75000"/>
              </a:schemeClr>
            </a:solidFill>
            <a:prstDash val="solid"/>
            <a:round/>
            <a:headEnd type="none" w="med" len="med"/>
            <a:tailEnd type="none" w="lg" len="lg"/>
          </a:ln>
          <a:effectLst/>
        </p:spPr>
      </p:cxnSp>
      <p:cxnSp>
        <p:nvCxnSpPr>
          <p:cNvPr id="12" name="Gerade Verbindung 11"/>
          <p:cNvCxnSpPr/>
          <p:nvPr/>
        </p:nvCxnSpPr>
        <p:spPr bwMode="auto">
          <a:xfrm>
            <a:off x="5452098" y="5633864"/>
            <a:ext cx="0" cy="1224136"/>
          </a:xfrm>
          <a:prstGeom prst="line">
            <a:avLst/>
          </a:prstGeom>
          <a:noFill/>
          <a:ln w="158750" cap="flat" cmpd="sng" algn="ctr">
            <a:solidFill>
              <a:schemeClr val="tx1">
                <a:lumMod val="75000"/>
              </a:schemeClr>
            </a:solidFill>
            <a:prstDash val="solid"/>
            <a:round/>
            <a:headEnd type="none" w="med" len="med"/>
            <a:tailEnd type="none" w="lg" len="lg"/>
          </a:ln>
          <a:effectLst/>
        </p:spPr>
      </p:cxnSp>
      <p:cxnSp>
        <p:nvCxnSpPr>
          <p:cNvPr id="13" name="Gerade Verbindung 12"/>
          <p:cNvCxnSpPr/>
          <p:nvPr/>
        </p:nvCxnSpPr>
        <p:spPr bwMode="auto">
          <a:xfrm>
            <a:off x="5964155" y="5633864"/>
            <a:ext cx="0" cy="1224136"/>
          </a:xfrm>
          <a:prstGeom prst="line">
            <a:avLst/>
          </a:prstGeom>
          <a:noFill/>
          <a:ln w="158750" cap="flat" cmpd="sng" algn="ctr">
            <a:solidFill>
              <a:schemeClr val="tx1">
                <a:lumMod val="75000"/>
              </a:schemeClr>
            </a:solidFill>
            <a:prstDash val="solid"/>
            <a:round/>
            <a:headEnd type="none" w="med" len="med"/>
            <a:tailEnd type="none" w="lg" len="lg"/>
          </a:ln>
          <a:effectLst/>
        </p:spPr>
      </p:cxnSp>
      <p:cxnSp>
        <p:nvCxnSpPr>
          <p:cNvPr id="14" name="Gerade Verbindung 13"/>
          <p:cNvCxnSpPr/>
          <p:nvPr/>
        </p:nvCxnSpPr>
        <p:spPr bwMode="auto">
          <a:xfrm>
            <a:off x="6476211" y="5633864"/>
            <a:ext cx="0" cy="1224136"/>
          </a:xfrm>
          <a:prstGeom prst="line">
            <a:avLst/>
          </a:prstGeom>
          <a:noFill/>
          <a:ln w="158750" cap="flat" cmpd="sng" algn="ctr">
            <a:solidFill>
              <a:schemeClr val="tx1">
                <a:lumMod val="75000"/>
              </a:schemeClr>
            </a:solidFill>
            <a:prstDash val="solid"/>
            <a:round/>
            <a:headEnd type="none" w="med" len="med"/>
            <a:tailEnd type="none" w="lg" len="lg"/>
          </a:ln>
          <a:effectLst/>
        </p:spPr>
      </p:cxnSp>
      <p:sp>
        <p:nvSpPr>
          <p:cNvPr id="16" name="Textfeld 15"/>
          <p:cNvSpPr txBox="1"/>
          <p:nvPr/>
        </p:nvSpPr>
        <p:spPr>
          <a:xfrm>
            <a:off x="345232" y="930424"/>
            <a:ext cx="914400" cy="914400"/>
          </a:xfrm>
          <a:prstGeom prst="rect">
            <a:avLst/>
          </a:prstGeom>
          <a:noFill/>
        </p:spPr>
        <p:txBody>
          <a:bodyPr wrap="none" lIns="0" rtlCol="0">
            <a:noAutofit/>
          </a:bodyPr>
          <a:lstStyle/>
          <a:p>
            <a:pPr algn="l">
              <a:lnSpc>
                <a:spcPct val="114000"/>
              </a:lnSpc>
              <a:spcBef>
                <a:spcPts val="488"/>
              </a:spcBef>
            </a:pPr>
            <a:r>
              <a:rPr lang="de-DE" sz="1600" dirty="0">
                <a:solidFill>
                  <a:srgbClr val="5D5F53"/>
                </a:solidFill>
                <a:latin typeface="Lucida Sans Unicode" panose="020B0602030504020204" pitchFamily="34" charset="0"/>
                <a:cs typeface="Lucida Sans Unicode" panose="020B0602030504020204" pitchFamily="34" charset="0"/>
              </a:rPr>
              <a:t>Oder was ist ein rechtfertigungsfreier Raum?</a:t>
            </a:r>
          </a:p>
        </p:txBody>
      </p:sp>
      <p:pic>
        <p:nvPicPr>
          <p:cNvPr id="1026" name="Picture 2" descr="Angst vorm Fliegen"/>
          <p:cNvPicPr>
            <a:picLocks noChangeAspect="1" noChangeArrowheads="1"/>
          </p:cNvPicPr>
          <p:nvPr/>
        </p:nvPicPr>
        <p:blipFill rotWithShape="1">
          <a:blip r:embed="rId2">
            <a:extLst>
              <a:ext uri="{28A0092B-C50C-407E-A947-70E740481C1C}">
                <a14:useLocalDpi xmlns:a14="http://schemas.microsoft.com/office/drawing/2010/main" val="0"/>
              </a:ext>
            </a:extLst>
          </a:blip>
          <a:srcRect t="30496" b="32406"/>
          <a:stretch/>
        </p:blipFill>
        <p:spPr bwMode="auto">
          <a:xfrm>
            <a:off x="0" y="2254101"/>
            <a:ext cx="9144000" cy="2266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213243"/>
      </p:ext>
    </p:extLst>
  </p:cSld>
  <p:clrMapOvr>
    <a:masterClrMapping/>
  </p:clrMapOvr>
</p:sld>
</file>

<file path=ppt/theme/theme1.xml><?xml version="1.0" encoding="utf-8"?>
<a:theme xmlns:a="http://schemas.openxmlformats.org/drawingml/2006/main" name="2015_02_25 URP Vorlage Photoprotokoll">
  <a:themeElements>
    <a:clrScheme name="13_2006_08_18 Vr V&amp;S Standardpräsentation 8">
      <a:dk1>
        <a:srgbClr val="5C5F53"/>
      </a:dk1>
      <a:lt1>
        <a:srgbClr val="FFFFFF"/>
      </a:lt1>
      <a:dk2>
        <a:srgbClr val="AEAFA9"/>
      </a:dk2>
      <a:lt2>
        <a:srgbClr val="8D8F86"/>
      </a:lt2>
      <a:accent1>
        <a:srgbClr val="CECFCB"/>
      </a:accent1>
      <a:accent2>
        <a:srgbClr val="009999"/>
      </a:accent2>
      <a:accent3>
        <a:srgbClr val="FFFFFF"/>
      </a:accent3>
      <a:accent4>
        <a:srgbClr val="4D5046"/>
      </a:accent4>
      <a:accent5>
        <a:srgbClr val="E3E4E2"/>
      </a:accent5>
      <a:accent6>
        <a:srgbClr val="008A8A"/>
      </a:accent6>
      <a:hlink>
        <a:srgbClr val="C51515"/>
      </a:hlink>
      <a:folHlink>
        <a:srgbClr val="006ACC"/>
      </a:folHlink>
    </a:clrScheme>
    <a:fontScheme name="Deimos">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6ACC"/>
        </a:solidFill>
        <a:ln w="9525" cap="flat" cmpd="sng" algn="ctr">
          <a:noFill/>
          <a:prstDash val="solid"/>
          <a:round/>
          <a:headEnd type="none" w="med" len="med"/>
          <a:tailEnd type="none" w="med" len="med"/>
        </a:ln>
        <a:effectLst/>
      </a:spPr>
      <a:bodyPr vert="horz" wrap="square" lIns="90000" tIns="45720" rIns="91440" bIns="45720" numCol="1" rtlCol="0" anchor="t" anchorCtr="0" compatLnSpc="1">
        <a:prstTxWarp prst="textNoShape">
          <a:avLst/>
        </a:prstTxWarp>
        <a:noAutofit/>
      </a:bodyPr>
      <a:lstStyle>
        <a:defPPr marL="0" marR="0" indent="0" algn="l" defTabSz="914400" rtl="0" eaLnBrk="0" fontAlgn="base" latinLnBrk="0" hangingPunct="0">
          <a:lnSpc>
            <a:spcPct val="100000"/>
          </a:lnSpc>
          <a:spcBef>
            <a:spcPct val="0"/>
          </a:spcBef>
          <a:spcAft>
            <a:spcPct val="0"/>
          </a:spcAft>
          <a:buClrTx/>
          <a:buSzTx/>
          <a:buFontTx/>
          <a:buNone/>
          <a:tabLst/>
          <a:defRPr kumimoji="0" sz="1600" b="0" i="0" u="none" strike="noStrike" cap="none" normalizeH="0" baseline="0" dirty="0" smtClean="0">
            <a:ln>
              <a:noFill/>
            </a:ln>
            <a:solidFill>
              <a:schemeClr val="bg1"/>
            </a:solidFill>
            <a:effectLst/>
            <a:latin typeface="Lucida Sans Unicode" panose="020B0602030504020204" pitchFamily="34" charset="0"/>
            <a:cs typeface="Lucida Sans Unicode" panose="020B0602030504020204" pitchFamily="34" charset="0"/>
          </a:defRPr>
        </a:defPPr>
      </a:lstStyle>
    </a:spDef>
    <a:lnDef>
      <a:spPr bwMode="auto">
        <a:noFill/>
        <a:ln w="9525" cap="flat" cmpd="sng" algn="ctr">
          <a:solidFill>
            <a:srgbClr val="006ACC"/>
          </a:solidFill>
          <a:prstDash val="solid"/>
          <a:round/>
          <a:headEnd type="none" w="med" len="med"/>
          <a:tailEnd type="arrow" w="lg" len="lg"/>
        </a:ln>
        <a:effectLst/>
      </a:spPr>
      <a:bodyPr/>
      <a:lstStyle/>
    </a:lnDef>
    <a:txDef>
      <a:spPr>
        <a:noFill/>
      </a:spPr>
      <a:bodyPr wrap="square" lIns="0" rtlCol="0">
        <a:noAutofit/>
      </a:bodyPr>
      <a:lstStyle>
        <a:defPPr algn="l">
          <a:lnSpc>
            <a:spcPct val="114000"/>
          </a:lnSpc>
          <a:spcBef>
            <a:spcPts val="488"/>
          </a:spcBef>
          <a:defRPr sz="1600" dirty="0" smtClean="0">
            <a:solidFill>
              <a:srgbClr val="5D5F53"/>
            </a:solidFill>
            <a:latin typeface="Lucida Sans Unicode" panose="020B0602030504020204" pitchFamily="34" charset="0"/>
            <a:cs typeface="Lucida Sans Unicode" panose="020B0602030504020204" pitchFamily="34" charset="0"/>
          </a:defRPr>
        </a:defPPr>
      </a:lstStyle>
    </a:txDef>
  </a:objectDefaults>
  <a:extraClrSchemeLst>
    <a:extraClrScheme>
      <a:clrScheme name="2006_08_18 Vr V&amp;S Standardpräsentatio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006_08_18 Vr V&amp;S Standardpräsentatio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006_08_18 Vr V&amp;S Standardpräsentatio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006_08_18 Vr V&amp;S Standardpräsentatio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006_08_18 Vr V&amp;S Standardprä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006_08_18 Vr V&amp;S Standardprä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006_08_18 Vr V&amp;S Standardprä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3_2006_08_18 Vr V&amp;S Standardpräsentatio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3_2006_08_18 Vr V&amp;S Standardpräsentatio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3_2006_08_18 Vr V&amp;S Standardpräsentatio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3_2006_08_18 Vr V&amp;S Standardpräsentatio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3_2006_08_18 Vr V&amp;S Standardprä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3_2006_08_18 Vr V&amp;S Standardprä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3_2006_08_18 Vr V&amp;S Standardprä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3_2006_08_18 Vr V&amp;S Standardpräsentation 8">
        <a:dk1>
          <a:srgbClr val="5C5F53"/>
        </a:dk1>
        <a:lt1>
          <a:srgbClr val="FFFFFF"/>
        </a:lt1>
        <a:dk2>
          <a:srgbClr val="AEAFA9"/>
        </a:dk2>
        <a:lt2>
          <a:srgbClr val="8D8F86"/>
        </a:lt2>
        <a:accent1>
          <a:srgbClr val="CECFCB"/>
        </a:accent1>
        <a:accent2>
          <a:srgbClr val="009999"/>
        </a:accent2>
        <a:accent3>
          <a:srgbClr val="FFFFFF"/>
        </a:accent3>
        <a:accent4>
          <a:srgbClr val="4D5046"/>
        </a:accent4>
        <a:accent5>
          <a:srgbClr val="E3E4E2"/>
        </a:accent5>
        <a:accent6>
          <a:srgbClr val="008A8A"/>
        </a:accent6>
        <a:hlink>
          <a:srgbClr val="C51515"/>
        </a:hlink>
        <a:folHlink>
          <a:srgbClr val="006A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2015_02_25 URP Vorlage Photoprotokoll</Template>
  <TotalTime>0</TotalTime>
  <Words>4088</Words>
  <Application>Microsoft Office PowerPoint</Application>
  <PresentationFormat>Bildschirmpräsentation (4:3)</PresentationFormat>
  <Paragraphs>241</Paragraphs>
  <Slides>39</Slides>
  <Notes>4</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39</vt:i4>
      </vt:variant>
    </vt:vector>
  </HeadingPairs>
  <TitlesOfParts>
    <vt:vector size="46" baseType="lpstr">
      <vt:lpstr>Arial</vt:lpstr>
      <vt:lpstr>Calibri</vt:lpstr>
      <vt:lpstr>Lucida Sans</vt:lpstr>
      <vt:lpstr>Lucida Sans Unicode</vt:lpstr>
      <vt:lpstr>Times New Roman</vt:lpstr>
      <vt:lpstr>Wingdings</vt:lpstr>
      <vt:lpstr>2015_02_25 URP Vorlage Photoprotokoll</vt:lpstr>
      <vt:lpstr>PowerPoint-Präsentation</vt:lpstr>
      <vt:lpstr>Der Unterschied zwischen Theorie und Praxis ist in der Praxis weit höher als in der Theorie. Ernst Festl</vt:lpstr>
      <vt:lpstr>Ein kleiner Denkanstoß…</vt:lpstr>
      <vt:lpstr>Die Sache mit dem Dorn…</vt:lpstr>
      <vt:lpstr>Die Unterscheidung von rot und blau</vt:lpstr>
      <vt:lpstr>Die blaue Falle</vt:lpstr>
      <vt:lpstr>Welchen Preis wollen Sie bezahlen?</vt:lpstr>
      <vt:lpstr>Zentrum/Peripherie</vt:lpstr>
      <vt:lpstr>Was ist ein „kommunikatives Risiko“?</vt:lpstr>
      <vt:lpstr>Wissen/Können</vt:lpstr>
      <vt:lpstr>Auch Könner müssen lernen. Wenn sich die Welt unvermeidlich ändert…</vt:lpstr>
      <vt:lpstr>Steuerung/Führung</vt:lpstr>
      <vt:lpstr>5 Affen und die Kultur</vt:lpstr>
      <vt:lpstr>Unterscheidung Fehler/Irrtum</vt:lpstr>
      <vt:lpstr>Meister, Könner und Talent</vt:lpstr>
      <vt:lpstr>Duale Prozessgestaltung</vt:lpstr>
      <vt:lpstr>Müller und Jäger. Mittendrin statt nur dabei.</vt:lpstr>
      <vt:lpstr>Teams und Gremien</vt:lpstr>
      <vt:lpstr>Meistens ist es naive Höchstleistung…</vt:lpstr>
      <vt:lpstr>  Was kann man über Kulturveränderung sagen?</vt:lpstr>
      <vt:lpstr>Macht &amp; Geringschätzung:  Diffuse Angst vor Verlust der Bindung zur Gruppe </vt:lpstr>
      <vt:lpstr>Wenn Macht herrscht, dann kollabieren Widerständigkeit, Entscheidung, Verantwortung</vt:lpstr>
      <vt:lpstr>Geringschätzung macht Angst. Angst macht dumm. Führung bindet Angst und macht stark.</vt:lpstr>
      <vt:lpstr> Starke Bindung zum Team erzeugt gefühlte Sicherheit trotz Herausforderung Angst kommt von außen – Sicherheit von innen.</vt:lpstr>
      <vt:lpstr>Kann man Bindung - soziale Dichte - erzeugen?</vt:lpstr>
      <vt:lpstr>Woher kommt Bindung? </vt:lpstr>
      <vt:lpstr>PowerPoint-Präsentation</vt:lpstr>
      <vt:lpstr>Bedrohung spielt sich im Kopf ab. Die Bedrohung durch Macht fühlt sich real an. </vt:lpstr>
      <vt:lpstr>Kontext für Motivation: Sinn, Autonomie, Können </vt:lpstr>
      <vt:lpstr>Woher kommt Sicherheit von innen? Was ist ein rechtfertigungsfreier Raum? Was bedeutet Augenhöhe?</vt:lpstr>
      <vt:lpstr>Verantwortungs-Erhaltungssatz</vt:lpstr>
      <vt:lpstr>Die unsichtbaren, zufälligen,  beweglichen Elektrozäune</vt:lpstr>
      <vt:lpstr>Architektur von Führung </vt:lpstr>
      <vt:lpstr>PowerPoint-Präsentation</vt:lpstr>
      <vt:lpstr>Wie verändert man mit Experimenten Kultur?</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Tim Comanns</dc:creator>
  <cp:lastModifiedBy>Benno Löffler</cp:lastModifiedBy>
  <cp:revision>79</cp:revision>
  <dcterms:created xsi:type="dcterms:W3CDTF">2016-12-05T19:36:08Z</dcterms:created>
  <dcterms:modified xsi:type="dcterms:W3CDTF">2019-11-13T10:21:12Z</dcterms:modified>
</cp:coreProperties>
</file>